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s/slide1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75" r:id="rId3"/>
    <p:sldId id="273" r:id="rId4"/>
    <p:sldId id="257" r:id="rId5"/>
    <p:sldId id="258" r:id="rId6"/>
    <p:sldId id="259" r:id="rId7"/>
    <p:sldId id="260" r:id="rId8"/>
    <p:sldId id="261" r:id="rId9"/>
    <p:sldId id="262" r:id="rId10"/>
    <p:sldId id="265" r:id="rId11"/>
    <p:sldId id="264" r:id="rId12"/>
    <p:sldId id="266" r:id="rId13"/>
    <p:sldId id="267" r:id="rId14"/>
    <p:sldId id="269" r:id="rId15"/>
    <p:sldId id="268" r:id="rId16"/>
    <p:sldId id="271" r:id="rId17"/>
    <p:sldId id="274" r:id="rId18"/>
    <p:sldId id="272" r:id="rId19"/>
    <p:sldId id="27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21" d="100"/>
          <a:sy n="121" d="100"/>
        </p:scale>
        <p:origin x="2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6/13/23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6/13/23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https://www.teachthought.com/storage/2019/09/The-Definition-Of-Intrinsic-Motivation.png"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ietuvai.lt/w/index.php?title=C._R._Snyder&amp;action=edit&amp;redlink=1" TargetMode="External"/><Relationship Id="rId2" Type="http://schemas.openxmlformats.org/officeDocument/2006/relationships/hyperlink" Target="https://positivepsychology.com/mihaly-csikszentmihalyi-father-of-flo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menti.com/al4x98t1rvvy" TargetMode="External"/><Relationship Id="rId2" Type="http://schemas.openxmlformats.org/officeDocument/2006/relationships/hyperlink" Target="https://www.youtube.com/watch?v=8h6IMYRoCZw"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hyperlink" Target="https://www.teachthought.com/learning/a-definition-of-intrinsic-motivation/" TargetMode="External"/><Relationship Id="rId2" Type="http://schemas.openxmlformats.org/officeDocument/2006/relationships/hyperlink" Target="https://positivepsychology.com/mihaly-csikszentmihalyi-father-of-flow/" TargetMode="External"/><Relationship Id="rId1" Type="http://schemas.openxmlformats.org/officeDocument/2006/relationships/slideLayout" Target="../slideLayouts/slideLayout2.xml"/><Relationship Id="rId5" Type="http://schemas.openxmlformats.org/officeDocument/2006/relationships/hyperlink" Target="https://selfdeterminationtheory.org/theory/" TargetMode="External"/><Relationship Id="rId4" Type="http://schemas.openxmlformats.org/officeDocument/2006/relationships/hyperlink" Target="https://prezi.com/mefc3eoa-oqm/kurybiskumas-ir-technologijos/?frame=98ea5494d37bdebc4070338ce1a3ac34b725623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enti.com/al5d6yd97mx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AB45A-D96F-4F4C-A89C-784A2936098B}"/>
              </a:ext>
            </a:extLst>
          </p:cNvPr>
          <p:cNvSpPr>
            <a:spLocks noGrp="1"/>
          </p:cNvSpPr>
          <p:nvPr>
            <p:ph type="ctrTitle"/>
          </p:nvPr>
        </p:nvSpPr>
        <p:spPr>
          <a:xfrm>
            <a:off x="1069848" y="1298448"/>
            <a:ext cx="7315200" cy="1633938"/>
          </a:xfrm>
        </p:spPr>
        <p:txBody>
          <a:bodyPr/>
          <a:lstStyle/>
          <a:p>
            <a:pPr algn="ctr"/>
            <a:r>
              <a:rPr lang="en-US" dirty="0" err="1"/>
              <a:t>Motyvacija</a:t>
            </a:r>
            <a:r>
              <a:rPr lang="en-US" dirty="0"/>
              <a:t> (2)</a:t>
            </a:r>
          </a:p>
        </p:txBody>
      </p:sp>
      <p:sp>
        <p:nvSpPr>
          <p:cNvPr id="3" name="Subtitle 2">
            <a:extLst>
              <a:ext uri="{FF2B5EF4-FFF2-40B4-BE49-F238E27FC236}">
                <a16:creationId xmlns:a16="http://schemas.microsoft.com/office/drawing/2014/main" id="{AD14F1D8-A8DF-9143-81DE-BFED879135E8}"/>
              </a:ext>
            </a:extLst>
          </p:cNvPr>
          <p:cNvSpPr>
            <a:spLocks noGrp="1"/>
          </p:cNvSpPr>
          <p:nvPr>
            <p:ph type="subTitle" idx="1"/>
          </p:nvPr>
        </p:nvSpPr>
        <p:spPr>
          <a:xfrm>
            <a:off x="1069848" y="3345943"/>
            <a:ext cx="7315200" cy="914400"/>
          </a:xfrm>
        </p:spPr>
        <p:txBody>
          <a:bodyPr>
            <a:normAutofit/>
          </a:bodyPr>
          <a:lstStyle/>
          <a:p>
            <a:pPr algn="ctr"/>
            <a:r>
              <a:rPr lang="en-US" sz="3600" dirty="0" err="1"/>
              <a:t>Srautas</a:t>
            </a:r>
            <a:r>
              <a:rPr lang="en-US" sz="3600" dirty="0"/>
              <a:t> (flow)</a:t>
            </a:r>
          </a:p>
        </p:txBody>
      </p:sp>
    </p:spTree>
    <p:extLst>
      <p:ext uri="{BB962C8B-B14F-4D97-AF65-F5344CB8AC3E}">
        <p14:creationId xmlns:p14="http://schemas.microsoft.com/office/powerpoint/2010/main" val="2858868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FEA04-DE9E-BA48-BC2E-E6920C6458BF}"/>
              </a:ext>
            </a:extLst>
          </p:cNvPr>
          <p:cNvSpPr>
            <a:spLocks noGrp="1"/>
          </p:cNvSpPr>
          <p:nvPr>
            <p:ph type="title"/>
          </p:nvPr>
        </p:nvSpPr>
        <p:spPr/>
        <p:txBody>
          <a:bodyPr/>
          <a:lstStyle/>
          <a:p>
            <a:r>
              <a:rPr lang="en-US" dirty="0" err="1"/>
              <a:t>Būtent</a:t>
            </a:r>
            <a:r>
              <a:rPr lang="en-US" dirty="0"/>
              <a:t> </a:t>
            </a:r>
            <a:r>
              <a:rPr lang="en-US" dirty="0" err="1"/>
              <a:t>čia</a:t>
            </a:r>
            <a:r>
              <a:rPr lang="en-US" dirty="0"/>
              <a:t> </a:t>
            </a:r>
            <a:r>
              <a:rPr lang="en-US" dirty="0" err="1"/>
              <a:t>atsiranda</a:t>
            </a:r>
            <a:r>
              <a:rPr lang="en-US" dirty="0"/>
              <a:t> </a:t>
            </a:r>
            <a:r>
              <a:rPr lang="en-US" i="1" dirty="0" err="1"/>
              <a:t>srautas</a:t>
            </a:r>
            <a:r>
              <a:rPr lang="en-US" i="1" dirty="0"/>
              <a:t> (flow)</a:t>
            </a:r>
          </a:p>
        </p:txBody>
      </p:sp>
      <p:sp>
        <p:nvSpPr>
          <p:cNvPr id="3" name="Content Placeholder 2">
            <a:extLst>
              <a:ext uri="{FF2B5EF4-FFF2-40B4-BE49-F238E27FC236}">
                <a16:creationId xmlns:a16="http://schemas.microsoft.com/office/drawing/2014/main" id="{62F06065-AE65-6048-9BA0-6F41E9096470}"/>
              </a:ext>
            </a:extLst>
          </p:cNvPr>
          <p:cNvSpPr>
            <a:spLocks noGrp="1"/>
          </p:cNvSpPr>
          <p:nvPr>
            <p:ph idx="1"/>
          </p:nvPr>
        </p:nvSpPr>
        <p:spPr>
          <a:xfrm>
            <a:off x="3869268" y="6463862"/>
            <a:ext cx="6409849" cy="241738"/>
          </a:xfrm>
        </p:spPr>
        <p:txBody>
          <a:bodyPr>
            <a:normAutofit fontScale="62500" lnSpcReduction="20000"/>
          </a:bodyPr>
          <a:lstStyle/>
          <a:p>
            <a:pPr marL="0" indent="0">
              <a:buNone/>
            </a:pPr>
            <a:endParaRPr lang="en-US" dirty="0"/>
          </a:p>
        </p:txBody>
      </p:sp>
      <p:sp>
        <p:nvSpPr>
          <p:cNvPr id="4" name="Rectangle 2">
            <a:extLst>
              <a:ext uri="{FF2B5EF4-FFF2-40B4-BE49-F238E27FC236}">
                <a16:creationId xmlns:a16="http://schemas.microsoft.com/office/drawing/2014/main" id="{DABC551E-F6FD-9345-90CD-2251E7BA6822}"/>
              </a:ext>
            </a:extLst>
          </p:cNvPr>
          <p:cNvSpPr>
            <a:spLocks noChangeArrowheads="1"/>
          </p:cNvSpPr>
          <p:nvPr/>
        </p:nvSpPr>
        <p:spPr bwMode="auto">
          <a:xfrm>
            <a:off x="3551768" y="5360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8" descr="A Definition Of Intrinsic Motivation">
            <a:extLst>
              <a:ext uri="{FF2B5EF4-FFF2-40B4-BE49-F238E27FC236}">
                <a16:creationId xmlns:a16="http://schemas.microsoft.com/office/drawing/2014/main" id="{276D8231-F7EE-3C44-8B68-A56174E41D64}"/>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869268" y="683172"/>
            <a:ext cx="7198514" cy="5401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592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F8757-4860-7949-A90D-683301A24820}"/>
              </a:ext>
            </a:extLst>
          </p:cNvPr>
          <p:cNvSpPr>
            <a:spLocks noGrp="1"/>
          </p:cNvSpPr>
          <p:nvPr>
            <p:ph type="title"/>
          </p:nvPr>
        </p:nvSpPr>
        <p:spPr>
          <a:xfrm>
            <a:off x="73572" y="1123837"/>
            <a:ext cx="3436883" cy="4601183"/>
          </a:xfrm>
        </p:spPr>
        <p:txBody>
          <a:bodyPr/>
          <a:lstStyle/>
          <a:p>
            <a:r>
              <a:rPr lang="en-US" dirty="0" err="1"/>
              <a:t>Mihály</a:t>
            </a:r>
            <a:r>
              <a:rPr lang="en-US" dirty="0"/>
              <a:t> </a:t>
            </a:r>
            <a:r>
              <a:rPr lang="en-US" dirty="0" err="1"/>
              <a:t>Csíkszentmihályi</a:t>
            </a:r>
            <a:br>
              <a:rPr lang="en-US" dirty="0"/>
            </a:br>
            <a:endParaRPr lang="en-US" dirty="0"/>
          </a:p>
        </p:txBody>
      </p:sp>
      <p:sp>
        <p:nvSpPr>
          <p:cNvPr id="3" name="Content Placeholder 2">
            <a:extLst>
              <a:ext uri="{FF2B5EF4-FFF2-40B4-BE49-F238E27FC236}">
                <a16:creationId xmlns:a16="http://schemas.microsoft.com/office/drawing/2014/main" id="{45E383E7-D408-F04A-BD30-FC17FB0146E3}"/>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err="1"/>
              <a:t>Mihály</a:t>
            </a:r>
            <a:r>
              <a:rPr lang="en-US" dirty="0"/>
              <a:t> </a:t>
            </a:r>
            <a:r>
              <a:rPr lang="en-US" dirty="0" err="1"/>
              <a:t>Csíkszentmihályi</a:t>
            </a:r>
            <a:r>
              <a:rPr lang="en-US" dirty="0"/>
              <a:t> (1934-2021) </a:t>
            </a:r>
            <a:r>
              <a:rPr lang="lt-LT" dirty="0"/>
              <a:t>– vengrų psichologas, kuris emigravo į JAV būdamas 22 metų. </a:t>
            </a:r>
            <a:r>
              <a:rPr lang="lt-LT" dirty="0" err="1"/>
              <a:t>P</a:t>
            </a:r>
            <a:r>
              <a:rPr lang="en-US" dirty="0" err="1"/>
              <a:t>irmaujantis</a:t>
            </a:r>
            <a:r>
              <a:rPr lang="en-US" dirty="0"/>
              <a:t> </a:t>
            </a:r>
            <a:r>
              <a:rPr lang="en-US" dirty="0" err="1"/>
              <a:t>pasaulio</a:t>
            </a:r>
            <a:r>
              <a:rPr lang="en-US" dirty="0"/>
              <a:t> </a:t>
            </a:r>
            <a:r>
              <a:rPr lang="en-US" dirty="0" err="1"/>
              <a:t>pozityviosios</a:t>
            </a:r>
            <a:r>
              <a:rPr lang="en-US" dirty="0"/>
              <a:t> </a:t>
            </a:r>
            <a:r>
              <a:rPr lang="en-US" dirty="0" err="1"/>
              <a:t>psichologijos</a:t>
            </a:r>
            <a:r>
              <a:rPr lang="en-US" dirty="0"/>
              <a:t> </a:t>
            </a:r>
            <a:r>
              <a:rPr lang="en-US" dirty="0" err="1"/>
              <a:t>mokslininkas</a:t>
            </a:r>
            <a:r>
              <a:rPr lang="en-US" dirty="0"/>
              <a:t>.</a:t>
            </a:r>
          </a:p>
          <a:p>
            <a:pPr marL="0" indent="0">
              <a:buNone/>
            </a:pPr>
            <a:r>
              <a:rPr lang="lt-LT" dirty="0"/>
              <a:t>Jis buvo žinomas savo tyrimais laimės ir kūrybingumo srityse, bet labiausiai žinomas kaip psichologinės būsenos, vadinamos srautu/tėkme (</a:t>
            </a:r>
            <a:r>
              <a:rPr lang="lt-LT" dirty="0" err="1"/>
              <a:t>flow</a:t>
            </a:r>
            <a:r>
              <a:rPr lang="lt-LT" dirty="0"/>
              <a:t>), koncepcijos kūrėjas.</a:t>
            </a:r>
          </a:p>
          <a:p>
            <a:pPr marL="0" indent="0">
              <a:buNone/>
            </a:pPr>
            <a:endParaRPr lang="lt-LT" dirty="0"/>
          </a:p>
          <a:p>
            <a:pPr marL="0" indent="0">
              <a:buNone/>
            </a:pPr>
            <a:endParaRPr lang="lt-LT" dirty="0"/>
          </a:p>
          <a:p>
            <a:pPr marL="0" indent="0">
              <a:buNone/>
            </a:pPr>
            <a:endParaRPr lang="lt-LT" dirty="0"/>
          </a:p>
          <a:p>
            <a:pPr marL="0" indent="0">
              <a:buNone/>
            </a:pPr>
            <a:endParaRPr lang="lt-LT" dirty="0"/>
          </a:p>
          <a:p>
            <a:pPr marL="0" indent="0">
              <a:buNone/>
            </a:pPr>
            <a:endParaRPr lang="lt-LT" dirty="0"/>
          </a:p>
        </p:txBody>
      </p:sp>
    </p:spTree>
    <p:extLst>
      <p:ext uri="{BB962C8B-B14F-4D97-AF65-F5344CB8AC3E}">
        <p14:creationId xmlns:p14="http://schemas.microsoft.com/office/powerpoint/2010/main" val="332597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4488-6DFB-804B-BE51-20F970EB9FE9}"/>
              </a:ext>
            </a:extLst>
          </p:cNvPr>
          <p:cNvSpPr>
            <a:spLocks noGrp="1"/>
          </p:cNvSpPr>
          <p:nvPr>
            <p:ph type="title"/>
          </p:nvPr>
        </p:nvSpPr>
        <p:spPr>
          <a:xfrm>
            <a:off x="252919" y="1123837"/>
            <a:ext cx="3299578" cy="4601183"/>
          </a:xfrm>
        </p:spPr>
        <p:txBody>
          <a:bodyPr/>
          <a:lstStyle/>
          <a:p>
            <a:r>
              <a:rPr lang="lt-LT" b="1" dirty="0"/>
              <a:t>Srautas</a:t>
            </a:r>
            <a:r>
              <a:rPr lang="en-US" b="1" dirty="0"/>
              <a:t>/</a:t>
            </a:r>
            <a:r>
              <a:rPr lang="en-US" b="1" dirty="0" err="1"/>
              <a:t>tekmė</a:t>
            </a:r>
            <a:r>
              <a:rPr lang="en-US" b="1" dirty="0"/>
              <a:t> (</a:t>
            </a:r>
            <a:r>
              <a:rPr lang="en-US" b="1" i="1" dirty="0"/>
              <a:t>flow</a:t>
            </a:r>
            <a:r>
              <a:rPr lang="en-US" b="1" dirty="0"/>
              <a:t>)</a:t>
            </a:r>
            <a:endParaRPr lang="en-US" dirty="0"/>
          </a:p>
        </p:txBody>
      </p:sp>
      <p:sp>
        <p:nvSpPr>
          <p:cNvPr id="3" name="Content Placeholder 2">
            <a:extLst>
              <a:ext uri="{FF2B5EF4-FFF2-40B4-BE49-F238E27FC236}">
                <a16:creationId xmlns:a16="http://schemas.microsoft.com/office/drawing/2014/main" id="{81E3C6EB-241B-6241-8659-463326E17F67}"/>
              </a:ext>
            </a:extLst>
          </p:cNvPr>
          <p:cNvSpPr>
            <a:spLocks noGrp="1"/>
          </p:cNvSpPr>
          <p:nvPr>
            <p:ph idx="1"/>
          </p:nvPr>
        </p:nvSpPr>
        <p:spPr>
          <a:xfrm>
            <a:off x="3837737" y="105103"/>
            <a:ext cx="7315200" cy="6752897"/>
          </a:xfrm>
        </p:spPr>
        <p:txBody>
          <a:bodyPr/>
          <a:lstStyle/>
          <a:p>
            <a:pPr marL="0" indent="0">
              <a:buNone/>
            </a:pPr>
            <a:endParaRPr lang="lt-LT" dirty="0"/>
          </a:p>
          <a:p>
            <a:pPr marL="0" indent="0">
              <a:buNone/>
            </a:pPr>
            <a:endParaRPr lang="lt-LT" dirty="0"/>
          </a:p>
          <a:p>
            <a:pPr marL="0" indent="0">
              <a:buNone/>
            </a:pPr>
            <a:endParaRPr lang="lt-LT" dirty="0"/>
          </a:p>
          <a:p>
            <a:pPr marL="0" indent="0">
              <a:buNone/>
            </a:pPr>
            <a:endParaRPr lang="lt-LT" dirty="0"/>
          </a:p>
          <a:p>
            <a:pPr marL="0" indent="0">
              <a:buNone/>
            </a:pPr>
            <a:endParaRPr lang="lt-LT" dirty="0"/>
          </a:p>
          <a:p>
            <a:pPr marL="0" indent="0">
              <a:buNone/>
            </a:pPr>
            <a:r>
              <a:rPr lang="lt-LT" dirty="0"/>
              <a:t>Srautas (</a:t>
            </a:r>
            <a:r>
              <a:rPr lang="lt-LT" i="1" dirty="0" err="1"/>
              <a:t>flow</a:t>
            </a:r>
            <a:r>
              <a:rPr lang="lt-LT" dirty="0"/>
              <a:t>) pozityviojoje psichologijoje apibūdina žmogaus psichologinę būseną. Žmogus taip įsigilina į veiklą ir yra tiek susikaupęs, kad nemato, kas vyksta aplink jį, nustoja </a:t>
            </a:r>
            <a:r>
              <a:rPr lang="lt-LT" dirty="0" err="1"/>
              <a:t>kontroliuojęs</a:t>
            </a:r>
            <a:r>
              <a:rPr lang="lt-LT" dirty="0"/>
              <a:t> situaciją ir laiką. Srautas </a:t>
            </a:r>
            <a:r>
              <a:rPr lang="lt-LT" i="1" dirty="0"/>
              <a:t>(</a:t>
            </a:r>
            <a:r>
              <a:rPr lang="lt-LT" i="1" dirty="0" err="1"/>
              <a:t>flow</a:t>
            </a:r>
            <a:r>
              <a:rPr lang="lt-LT" i="1" dirty="0"/>
              <a:t>) </a:t>
            </a:r>
            <a:r>
              <a:rPr lang="lt-LT" dirty="0"/>
              <a:t>yra labai maloni patirtis, kuri gali padėti pasiekti tikslą.</a:t>
            </a:r>
          </a:p>
          <a:p>
            <a:pPr marL="0" indent="0">
              <a:buNone/>
            </a:pPr>
            <a:endParaRPr lang="lt-LT" baseline="30000" dirty="0"/>
          </a:p>
          <a:p>
            <a:pPr marL="0" indent="0">
              <a:buNone/>
            </a:pPr>
            <a:endParaRPr lang="lt-LT" baseline="30000" dirty="0"/>
          </a:p>
          <a:p>
            <a:pPr marL="0" indent="0">
              <a:buNone/>
            </a:pPr>
            <a:endParaRPr lang="lt-LT" baseline="30000" dirty="0"/>
          </a:p>
          <a:p>
            <a:pPr marL="0" indent="0">
              <a:buNone/>
            </a:pPr>
            <a:endParaRPr lang="lt-LT" baseline="30000" dirty="0"/>
          </a:p>
          <a:p>
            <a:pPr marL="0" indent="0">
              <a:buNone/>
            </a:pPr>
            <a:endParaRPr lang="lt-LT" baseline="30000" dirty="0"/>
          </a:p>
          <a:p>
            <a:pPr marL="0" indent="0">
              <a:buNone/>
            </a:pPr>
            <a:r>
              <a:rPr lang="lt-LT" sz="1600" baseline="30000" dirty="0"/>
              <a:t>Daugiau apie </a:t>
            </a:r>
            <a:r>
              <a:rPr lang="en-US" sz="1600" baseline="30000" dirty="0" err="1"/>
              <a:t>Mihály</a:t>
            </a:r>
            <a:r>
              <a:rPr lang="en-US" sz="1600" baseline="30000" dirty="0"/>
              <a:t> </a:t>
            </a:r>
            <a:r>
              <a:rPr lang="en-US" sz="1600" baseline="30000" dirty="0" err="1"/>
              <a:t>Csíkszentmihályi</a:t>
            </a:r>
            <a:r>
              <a:rPr lang="en-US" sz="1600" baseline="30000" dirty="0"/>
              <a:t> </a:t>
            </a:r>
            <a:r>
              <a:rPr lang="lt-LT" sz="1600" baseline="30000" dirty="0"/>
              <a:t>ir srauto teoriją galite pasiskaityti anglų kalba paspaudę žemiau esančią nuorodą:</a:t>
            </a:r>
          </a:p>
          <a:p>
            <a:pPr marL="0" indent="0">
              <a:buNone/>
            </a:pPr>
            <a:r>
              <a:rPr lang="lt-LT" sz="1600" baseline="30000" dirty="0">
                <a:hlinkClick r:id="rId2"/>
              </a:rPr>
              <a:t>https://positivepsychology.com/mihaly-csikszentmihalyi-father-of-flow/</a:t>
            </a:r>
            <a:endParaRPr lang="lt-LT" sz="1600" baseline="30000" dirty="0"/>
          </a:p>
          <a:p>
            <a:pPr marL="0" indent="0">
              <a:buNone/>
            </a:pPr>
            <a:endParaRPr lang="lt-LT" sz="1600" baseline="30000" dirty="0"/>
          </a:p>
          <a:p>
            <a:pPr marL="0" indent="0">
              <a:buNone/>
            </a:pPr>
            <a:endParaRPr lang="en-US" sz="1600" dirty="0"/>
          </a:p>
          <a:p>
            <a:pPr marL="0" indent="0">
              <a:buNone/>
            </a:pPr>
            <a:endParaRPr lang="lt-LT" baseline="30000" dirty="0">
              <a:hlinkClick r:id="rId3"/>
            </a:endParaRPr>
          </a:p>
          <a:p>
            <a:pPr marL="0" indent="0">
              <a:buNone/>
            </a:pPr>
            <a:endParaRPr lang="lt-LT" baseline="30000" dirty="0">
              <a:hlinkClick r:id="rId3"/>
            </a:endParaRPr>
          </a:p>
          <a:p>
            <a:pPr marL="0" indent="0">
              <a:buNone/>
            </a:pPr>
            <a:endParaRPr lang="lt-LT" baseline="30000" dirty="0">
              <a:hlinkClick r:id="rId3"/>
            </a:endParaRPr>
          </a:p>
          <a:p>
            <a:pPr marL="0" indent="0">
              <a:buNone/>
            </a:pPr>
            <a:endParaRPr lang="lt-LT" baseline="30000" dirty="0">
              <a:hlinkClick r:id="rId3"/>
            </a:endParaRPr>
          </a:p>
          <a:p>
            <a:pPr marL="0" indent="0">
              <a:buNone/>
            </a:pPr>
            <a:endParaRPr lang="en-US" dirty="0"/>
          </a:p>
        </p:txBody>
      </p:sp>
    </p:spTree>
    <p:extLst>
      <p:ext uri="{BB962C8B-B14F-4D97-AF65-F5344CB8AC3E}">
        <p14:creationId xmlns:p14="http://schemas.microsoft.com/office/powerpoint/2010/main" val="3190437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0CE25-D6EB-1945-B01F-D917504C65A2}"/>
              </a:ext>
            </a:extLst>
          </p:cNvPr>
          <p:cNvSpPr>
            <a:spLocks noGrp="1"/>
          </p:cNvSpPr>
          <p:nvPr>
            <p:ph type="title"/>
          </p:nvPr>
        </p:nvSpPr>
        <p:spPr/>
        <p:txBody>
          <a:bodyPr/>
          <a:lstStyle/>
          <a:p>
            <a:r>
              <a:rPr lang="lt-LT" dirty="0"/>
              <a:t>Srauto/</a:t>
            </a:r>
            <a:r>
              <a:rPr lang="lt-LT" dirty="0" err="1"/>
              <a:t>tekmės</a:t>
            </a:r>
            <a:r>
              <a:rPr lang="lt-LT" dirty="0"/>
              <a:t> zonų lentelė</a:t>
            </a:r>
            <a:br>
              <a:rPr lang="en-US" dirty="0"/>
            </a:br>
            <a:endParaRPr lang="en-US" dirty="0"/>
          </a:p>
        </p:txBody>
      </p:sp>
      <p:pic>
        <p:nvPicPr>
          <p:cNvPr id="4" name="Content Placeholder 3">
            <a:extLst>
              <a:ext uri="{FF2B5EF4-FFF2-40B4-BE49-F238E27FC236}">
                <a16:creationId xmlns:a16="http://schemas.microsoft.com/office/drawing/2014/main" id="{C1E3ED49-A189-464B-96B4-FA48E009DEFD}"/>
              </a:ext>
            </a:extLst>
          </p:cNvPr>
          <p:cNvPicPr>
            <a:picLocks noGrp="1"/>
          </p:cNvPicPr>
          <p:nvPr>
            <p:ph idx="1"/>
          </p:nvPr>
        </p:nvPicPr>
        <p:blipFill>
          <a:blip r:embed="rId2"/>
          <a:stretch>
            <a:fillRect/>
          </a:stretch>
        </p:blipFill>
        <p:spPr>
          <a:xfrm>
            <a:off x="4435367" y="1123836"/>
            <a:ext cx="5948854" cy="4373073"/>
          </a:xfrm>
          <a:prstGeom prst="rect">
            <a:avLst/>
          </a:prstGeom>
        </p:spPr>
      </p:pic>
    </p:spTree>
    <p:extLst>
      <p:ext uri="{BB962C8B-B14F-4D97-AF65-F5344CB8AC3E}">
        <p14:creationId xmlns:p14="http://schemas.microsoft.com/office/powerpoint/2010/main" val="3607105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7A1EF-DB7A-8944-86F1-632754D40C1B}"/>
              </a:ext>
            </a:extLst>
          </p:cNvPr>
          <p:cNvSpPr>
            <a:spLocks noGrp="1"/>
          </p:cNvSpPr>
          <p:nvPr>
            <p:ph type="title"/>
          </p:nvPr>
        </p:nvSpPr>
        <p:spPr/>
        <p:txBody>
          <a:bodyPr/>
          <a:lstStyle/>
          <a:p>
            <a:r>
              <a:rPr lang="en-US" dirty="0" err="1"/>
              <a:t>Srautas</a:t>
            </a:r>
            <a:r>
              <a:rPr lang="en-US" dirty="0"/>
              <a:t> </a:t>
            </a:r>
            <a:r>
              <a:rPr lang="en-US" i="1" dirty="0"/>
              <a:t>(flow)</a:t>
            </a:r>
          </a:p>
        </p:txBody>
      </p:sp>
      <p:sp>
        <p:nvSpPr>
          <p:cNvPr id="3" name="Content Placeholder 2">
            <a:extLst>
              <a:ext uri="{FF2B5EF4-FFF2-40B4-BE49-F238E27FC236}">
                <a16:creationId xmlns:a16="http://schemas.microsoft.com/office/drawing/2014/main" id="{BD9DA7C0-D655-BB4A-856C-1A5233B3E50D}"/>
              </a:ext>
            </a:extLst>
          </p:cNvPr>
          <p:cNvSpPr>
            <a:spLocks noGrp="1"/>
          </p:cNvSpPr>
          <p:nvPr>
            <p:ph idx="1"/>
          </p:nvPr>
        </p:nvSpPr>
        <p:spPr/>
        <p:txBody>
          <a:bodyPr>
            <a:normAutofit fontScale="92500" lnSpcReduction="20000"/>
          </a:bodyPr>
          <a:lstStyle/>
          <a:p>
            <a:r>
              <a:rPr lang="en-US" dirty="0" err="1"/>
              <a:t>Kaip</a:t>
            </a:r>
            <a:r>
              <a:rPr lang="en-US" dirty="0"/>
              <a:t> </a:t>
            </a:r>
            <a:r>
              <a:rPr lang="en-US" dirty="0" err="1"/>
              <a:t>galime</a:t>
            </a:r>
            <a:r>
              <a:rPr lang="en-US" dirty="0"/>
              <a:t> </a:t>
            </a:r>
            <a:r>
              <a:rPr lang="en-US" dirty="0" err="1"/>
              <a:t>matyti</a:t>
            </a:r>
            <a:r>
              <a:rPr lang="en-US" dirty="0"/>
              <a:t> </a:t>
            </a:r>
            <a:r>
              <a:rPr lang="en-US" dirty="0" err="1"/>
              <a:t>aukščiau</a:t>
            </a:r>
            <a:r>
              <a:rPr lang="en-US" dirty="0"/>
              <a:t> </a:t>
            </a:r>
            <a:r>
              <a:rPr lang="en-US" dirty="0" err="1"/>
              <a:t>nurodytame</a:t>
            </a:r>
            <a:r>
              <a:rPr lang="en-US" dirty="0"/>
              <a:t> </a:t>
            </a:r>
            <a:r>
              <a:rPr lang="en-US" dirty="0" err="1"/>
              <a:t>paveikslėlyje</a:t>
            </a:r>
            <a:r>
              <a:rPr lang="en-US" dirty="0"/>
              <a:t>, </a:t>
            </a:r>
            <a:r>
              <a:rPr lang="en-US" dirty="0" err="1"/>
              <a:t>srauto</a:t>
            </a:r>
            <a:r>
              <a:rPr lang="en-US" dirty="0"/>
              <a:t> </a:t>
            </a:r>
            <a:r>
              <a:rPr lang="en-US" i="1" dirty="0"/>
              <a:t>(flow)</a:t>
            </a:r>
            <a:r>
              <a:rPr lang="en-US" dirty="0"/>
              <a:t> </a:t>
            </a:r>
            <a:r>
              <a:rPr lang="en-US" dirty="0" err="1"/>
              <a:t>būsena</a:t>
            </a:r>
            <a:r>
              <a:rPr lang="en-US" dirty="0"/>
              <a:t> </a:t>
            </a:r>
            <a:r>
              <a:rPr lang="en-US" dirty="0" err="1"/>
              <a:t>yra</a:t>
            </a:r>
            <a:r>
              <a:rPr lang="en-US" dirty="0"/>
              <a:t> </a:t>
            </a:r>
            <a:r>
              <a:rPr lang="en-US" dirty="0" err="1"/>
              <a:t>pasiekiama</a:t>
            </a:r>
            <a:r>
              <a:rPr lang="en-US" dirty="0"/>
              <a:t>, kai </a:t>
            </a:r>
            <a:r>
              <a:rPr lang="en-US" dirty="0" err="1"/>
              <a:t>mūsų</a:t>
            </a:r>
            <a:r>
              <a:rPr lang="en-US" dirty="0"/>
              <a:t> </a:t>
            </a:r>
            <a:r>
              <a:rPr lang="en-US" dirty="0" err="1"/>
              <a:t>iššūkiai</a:t>
            </a:r>
            <a:r>
              <a:rPr lang="en-US" dirty="0"/>
              <a:t> </a:t>
            </a:r>
            <a:r>
              <a:rPr lang="en-US" dirty="0" err="1"/>
              <a:t>atitinka</a:t>
            </a:r>
            <a:r>
              <a:rPr lang="en-US" dirty="0"/>
              <a:t> </a:t>
            </a:r>
            <a:r>
              <a:rPr lang="en-US" dirty="0" err="1"/>
              <a:t>mūsų</a:t>
            </a:r>
            <a:r>
              <a:rPr lang="en-US" dirty="0"/>
              <a:t> </a:t>
            </a:r>
            <a:r>
              <a:rPr lang="en-US" dirty="0" err="1"/>
              <a:t>kompetencijas</a:t>
            </a:r>
            <a:r>
              <a:rPr lang="en-US" dirty="0"/>
              <a:t>. </a:t>
            </a:r>
            <a:r>
              <a:rPr lang="en-US" dirty="0" err="1"/>
              <a:t>Iššūkis</a:t>
            </a:r>
            <a:r>
              <a:rPr lang="en-US" dirty="0"/>
              <a:t> </a:t>
            </a:r>
            <a:r>
              <a:rPr lang="en-US" dirty="0" err="1"/>
              <a:t>turi</a:t>
            </a:r>
            <a:r>
              <a:rPr lang="en-US" dirty="0"/>
              <a:t> </a:t>
            </a:r>
            <a:r>
              <a:rPr lang="en-US" dirty="0" err="1"/>
              <a:t>būti</a:t>
            </a:r>
            <a:r>
              <a:rPr lang="en-US" dirty="0"/>
              <a:t> </a:t>
            </a:r>
            <a:r>
              <a:rPr lang="en-US" dirty="0" err="1"/>
              <a:t>saikingas</a:t>
            </a:r>
            <a:r>
              <a:rPr lang="en-US" dirty="0"/>
              <a:t>, </a:t>
            </a:r>
            <a:r>
              <a:rPr lang="en-US" dirty="0" err="1"/>
              <a:t>priimtinas</a:t>
            </a:r>
            <a:r>
              <a:rPr lang="en-US" dirty="0"/>
              <a:t>, bet </a:t>
            </a:r>
            <a:r>
              <a:rPr lang="en-US" dirty="0" err="1"/>
              <a:t>taip</a:t>
            </a:r>
            <a:r>
              <a:rPr lang="en-US" dirty="0"/>
              <a:t> pat </a:t>
            </a:r>
            <a:r>
              <a:rPr lang="en-US" dirty="0" err="1"/>
              <a:t>turi</a:t>
            </a:r>
            <a:r>
              <a:rPr lang="en-US" dirty="0"/>
              <a:t> </a:t>
            </a:r>
            <a:r>
              <a:rPr lang="en-US" dirty="0" err="1"/>
              <a:t>būti</a:t>
            </a:r>
            <a:r>
              <a:rPr lang="en-US" dirty="0"/>
              <a:t> </a:t>
            </a:r>
            <a:r>
              <a:rPr lang="en-US" dirty="0" err="1"/>
              <a:t>kompetencijos</a:t>
            </a:r>
            <a:r>
              <a:rPr lang="en-US" dirty="0"/>
              <a:t> </a:t>
            </a:r>
            <a:r>
              <a:rPr lang="en-US" dirty="0" err="1"/>
              <a:t>didinimo</a:t>
            </a:r>
            <a:r>
              <a:rPr lang="en-US" dirty="0"/>
              <a:t> </a:t>
            </a:r>
            <a:r>
              <a:rPr lang="en-US" dirty="0" err="1"/>
              <a:t>galimybė</a:t>
            </a:r>
            <a:r>
              <a:rPr lang="en-US" dirty="0"/>
              <a:t>, tai </a:t>
            </a:r>
            <a:r>
              <a:rPr lang="en-US" dirty="0" err="1"/>
              <a:t>yra</a:t>
            </a:r>
            <a:r>
              <a:rPr lang="en-US" dirty="0"/>
              <a:t>, </a:t>
            </a:r>
            <a:r>
              <a:rPr lang="en-US" dirty="0" err="1"/>
              <a:t>galimybė</a:t>
            </a:r>
            <a:r>
              <a:rPr lang="en-US" dirty="0"/>
              <a:t> </a:t>
            </a:r>
            <a:r>
              <a:rPr lang="en-US" dirty="0" err="1"/>
              <a:t>tobulėti</a:t>
            </a:r>
            <a:r>
              <a:rPr lang="en-US" dirty="0"/>
              <a:t>. </a:t>
            </a:r>
          </a:p>
          <a:p>
            <a:r>
              <a:rPr lang="en-US" dirty="0" err="1"/>
              <a:t>Srautas</a:t>
            </a:r>
            <a:r>
              <a:rPr lang="en-US" dirty="0"/>
              <a:t> </a:t>
            </a:r>
            <a:r>
              <a:rPr lang="en-US" i="1" dirty="0"/>
              <a:t>(flow) </a:t>
            </a:r>
            <a:r>
              <a:rPr lang="en-US" dirty="0" err="1"/>
              <a:t>yra</a:t>
            </a:r>
            <a:r>
              <a:rPr lang="en-US" dirty="0"/>
              <a:t>, kai </a:t>
            </a:r>
            <a:r>
              <a:rPr lang="en-US" dirty="0" err="1"/>
              <a:t>mes</a:t>
            </a:r>
            <a:r>
              <a:rPr lang="en-US" dirty="0"/>
              <a:t> </a:t>
            </a:r>
            <a:r>
              <a:rPr lang="en-US" dirty="0" err="1"/>
              <a:t>kūriame</a:t>
            </a:r>
            <a:r>
              <a:rPr lang="en-US" dirty="0"/>
              <a:t>, </a:t>
            </a:r>
            <a:r>
              <a:rPr lang="en-US" dirty="0" err="1"/>
              <a:t>mokomės</a:t>
            </a:r>
            <a:r>
              <a:rPr lang="en-US" dirty="0"/>
              <a:t>, </a:t>
            </a:r>
            <a:r>
              <a:rPr lang="en-US" dirty="0" err="1"/>
              <a:t>atrandame</a:t>
            </a:r>
            <a:r>
              <a:rPr lang="en-US" dirty="0"/>
              <a:t>.</a:t>
            </a:r>
          </a:p>
          <a:p>
            <a:endParaRPr lang="en-US" dirty="0"/>
          </a:p>
          <a:p>
            <a:r>
              <a:rPr lang="en-US" dirty="0"/>
              <a:t>Kai </a:t>
            </a:r>
            <a:r>
              <a:rPr lang="en-US" dirty="0" err="1"/>
              <a:t>yra</a:t>
            </a:r>
            <a:r>
              <a:rPr lang="en-US" dirty="0"/>
              <a:t> </a:t>
            </a:r>
            <a:r>
              <a:rPr lang="en-US" dirty="0" err="1"/>
              <a:t>srautas</a:t>
            </a:r>
            <a:r>
              <a:rPr lang="en-US" dirty="0"/>
              <a:t> </a:t>
            </a:r>
            <a:r>
              <a:rPr lang="en-US" i="1" dirty="0"/>
              <a:t>(flow), </a:t>
            </a:r>
            <a:r>
              <a:rPr lang="en-US" i="1" dirty="0" err="1"/>
              <a:t>visada</a:t>
            </a:r>
            <a:r>
              <a:rPr lang="en-US" i="1" dirty="0"/>
              <a:t> </a:t>
            </a:r>
            <a:r>
              <a:rPr lang="en-US" i="1" dirty="0" err="1"/>
              <a:t>yra</a:t>
            </a:r>
            <a:r>
              <a:rPr lang="en-US" i="1" dirty="0"/>
              <a:t>:</a:t>
            </a:r>
          </a:p>
          <a:p>
            <a:r>
              <a:rPr lang="en-US" i="1" dirty="0"/>
              <a:t>1. </a:t>
            </a:r>
            <a:r>
              <a:rPr lang="en-US" i="1" dirty="0" err="1"/>
              <a:t>pusiausvyra</a:t>
            </a:r>
            <a:r>
              <a:rPr lang="en-US" i="1" dirty="0"/>
              <a:t> tarp </a:t>
            </a:r>
            <a:r>
              <a:rPr lang="en-US" i="1" dirty="0" err="1"/>
              <a:t>iššūkio</a:t>
            </a:r>
            <a:r>
              <a:rPr lang="en-US" i="1" dirty="0"/>
              <a:t> </a:t>
            </a:r>
            <a:r>
              <a:rPr lang="en-US" i="1" dirty="0" err="1"/>
              <a:t>ir</a:t>
            </a:r>
            <a:r>
              <a:rPr lang="en-US" i="1" dirty="0"/>
              <a:t>  </a:t>
            </a:r>
            <a:r>
              <a:rPr lang="en-US" i="1" dirty="0" err="1"/>
              <a:t>galėjimo</a:t>
            </a:r>
            <a:r>
              <a:rPr lang="en-US" i="1" dirty="0"/>
              <a:t> tai </a:t>
            </a:r>
            <a:r>
              <a:rPr lang="en-US" i="1" dirty="0" err="1"/>
              <a:t>įvykdyti</a:t>
            </a:r>
            <a:r>
              <a:rPr lang="en-US" i="1" dirty="0"/>
              <a:t>;</a:t>
            </a:r>
          </a:p>
          <a:p>
            <a:r>
              <a:rPr lang="en-US" i="1" dirty="0"/>
              <a:t>2. </a:t>
            </a:r>
            <a:r>
              <a:rPr lang="en-US" i="1" dirty="0" err="1"/>
              <a:t>visiškas</a:t>
            </a:r>
            <a:r>
              <a:rPr lang="en-US" i="1" dirty="0"/>
              <a:t> </a:t>
            </a:r>
            <a:r>
              <a:rPr lang="en-US" i="1" dirty="0" err="1"/>
              <a:t>susikaupimas</a:t>
            </a:r>
            <a:r>
              <a:rPr lang="en-US" i="1" dirty="0"/>
              <a:t>;</a:t>
            </a:r>
          </a:p>
          <a:p>
            <a:r>
              <a:rPr lang="en-US" i="1" dirty="0"/>
              <a:t>3. </a:t>
            </a:r>
            <a:r>
              <a:rPr lang="en-US" i="1" dirty="0" err="1"/>
              <a:t>aiškus</a:t>
            </a:r>
            <a:r>
              <a:rPr lang="en-US" i="1" dirty="0"/>
              <a:t> </a:t>
            </a:r>
            <a:r>
              <a:rPr lang="en-US" i="1" dirty="0" err="1"/>
              <a:t>tikslas</a:t>
            </a:r>
            <a:r>
              <a:rPr lang="en-US" i="1" dirty="0"/>
              <a:t>;</a:t>
            </a:r>
          </a:p>
          <a:p>
            <a:r>
              <a:rPr lang="en-US" i="1" dirty="0"/>
              <a:t>4. </a:t>
            </a:r>
            <a:r>
              <a:rPr lang="en-US" i="1" dirty="0" err="1"/>
              <a:t>veiksmo</a:t>
            </a:r>
            <a:r>
              <a:rPr lang="en-US" i="1" dirty="0"/>
              <a:t> </a:t>
            </a:r>
            <a:r>
              <a:rPr lang="en-US" i="1" dirty="0" err="1"/>
              <a:t>kontrolė</a:t>
            </a:r>
            <a:r>
              <a:rPr lang="en-US" i="1" dirty="0"/>
              <a:t>;</a:t>
            </a:r>
          </a:p>
          <a:p>
            <a:r>
              <a:rPr lang="en-US" i="1" dirty="0"/>
              <a:t>5. </a:t>
            </a:r>
            <a:r>
              <a:rPr lang="en-US" i="1" dirty="0" err="1"/>
              <a:t>savęs</a:t>
            </a:r>
            <a:r>
              <a:rPr lang="en-US" i="1" dirty="0"/>
              <a:t> </a:t>
            </a:r>
            <a:r>
              <a:rPr lang="en-US" i="1" dirty="0" err="1"/>
              <a:t>suvokimo</a:t>
            </a:r>
            <a:r>
              <a:rPr lang="en-US" i="1" dirty="0"/>
              <a:t> </a:t>
            </a:r>
            <a:r>
              <a:rPr lang="en-US" i="1" dirty="0" err="1"/>
              <a:t>praradimas</a:t>
            </a:r>
            <a:r>
              <a:rPr lang="en-US" i="1" dirty="0"/>
              <a:t>;</a:t>
            </a:r>
          </a:p>
          <a:p>
            <a:r>
              <a:rPr lang="en-US" i="1" dirty="0"/>
              <a:t>6. </a:t>
            </a:r>
            <a:r>
              <a:rPr lang="en-US" i="1" dirty="0" err="1"/>
              <a:t>pasikeitęs</a:t>
            </a:r>
            <a:r>
              <a:rPr lang="en-US" i="1" dirty="0"/>
              <a:t> </a:t>
            </a:r>
            <a:r>
              <a:rPr lang="en-US" i="1" dirty="0" err="1"/>
              <a:t>laiko</a:t>
            </a:r>
            <a:r>
              <a:rPr lang="en-US" i="1" dirty="0"/>
              <a:t> </a:t>
            </a:r>
            <a:r>
              <a:rPr lang="en-US" i="1" dirty="0" err="1"/>
              <a:t>pojūtis</a:t>
            </a:r>
            <a:r>
              <a:rPr lang="en-US" i="1" dirty="0"/>
              <a:t> </a:t>
            </a:r>
            <a:r>
              <a:rPr lang="en-US" i="1" dirty="0" err="1"/>
              <a:t>arba</a:t>
            </a:r>
            <a:r>
              <a:rPr lang="en-US" i="1" dirty="0"/>
              <a:t> </a:t>
            </a:r>
            <a:r>
              <a:rPr lang="en-US" i="1" dirty="0" err="1"/>
              <a:t>visiškas</a:t>
            </a:r>
            <a:r>
              <a:rPr lang="en-US" i="1" dirty="0"/>
              <a:t> jo </a:t>
            </a:r>
            <a:r>
              <a:rPr lang="en-US" i="1" dirty="0" err="1"/>
              <a:t>nebuvimas</a:t>
            </a:r>
            <a:r>
              <a:rPr lang="en-US" i="1" dirty="0"/>
              <a:t>.</a:t>
            </a:r>
          </a:p>
          <a:p>
            <a:endParaRPr lang="en-US" i="1" dirty="0"/>
          </a:p>
          <a:p>
            <a:r>
              <a:rPr lang="en-US" i="1" dirty="0" err="1"/>
              <a:t>Žinodami</a:t>
            </a:r>
            <a:r>
              <a:rPr lang="en-US" i="1" dirty="0"/>
              <a:t> </a:t>
            </a:r>
            <a:r>
              <a:rPr lang="en-US" i="1" dirty="0" err="1"/>
              <a:t>šias</a:t>
            </a:r>
            <a:r>
              <a:rPr lang="en-US" i="1" dirty="0"/>
              <a:t> </a:t>
            </a:r>
            <a:r>
              <a:rPr lang="en-US" i="1" dirty="0" err="1"/>
              <a:t>subtilybes</a:t>
            </a:r>
            <a:r>
              <a:rPr lang="en-US" i="1" dirty="0"/>
              <a:t>, </a:t>
            </a:r>
            <a:r>
              <a:rPr lang="en-US" i="1" dirty="0" err="1"/>
              <a:t>padėsime</a:t>
            </a:r>
            <a:r>
              <a:rPr lang="en-US" i="1" dirty="0"/>
              <a:t> </a:t>
            </a:r>
            <a:r>
              <a:rPr lang="en-US" i="1" dirty="0" err="1"/>
              <a:t>mokiniams</a:t>
            </a:r>
            <a:r>
              <a:rPr lang="en-US" i="1" dirty="0"/>
              <a:t> ne </a:t>
            </a:r>
            <a:r>
              <a:rPr lang="en-US" i="1" dirty="0" err="1"/>
              <a:t>tik</a:t>
            </a:r>
            <a:r>
              <a:rPr lang="en-US" i="1" dirty="0"/>
              <a:t> </a:t>
            </a:r>
            <a:r>
              <a:rPr lang="en-US" i="1" dirty="0" err="1"/>
              <a:t>neprarasti</a:t>
            </a:r>
            <a:r>
              <a:rPr lang="en-US" i="1" dirty="0"/>
              <a:t> </a:t>
            </a:r>
            <a:r>
              <a:rPr lang="en-US" i="1" dirty="0" err="1"/>
              <a:t>motyvacijos</a:t>
            </a:r>
            <a:r>
              <a:rPr lang="en-US" i="1" dirty="0"/>
              <a:t>, bet </a:t>
            </a:r>
            <a:r>
              <a:rPr lang="en-US" i="1" dirty="0" err="1"/>
              <a:t>ir</a:t>
            </a:r>
            <a:r>
              <a:rPr lang="en-US" i="1" dirty="0"/>
              <a:t> </a:t>
            </a:r>
            <a:r>
              <a:rPr lang="en-US" i="1" dirty="0" err="1"/>
              <a:t>teisingai</a:t>
            </a:r>
            <a:r>
              <a:rPr lang="en-US" i="1" dirty="0"/>
              <a:t> </a:t>
            </a:r>
            <a:r>
              <a:rPr lang="en-US" i="1" dirty="0" err="1"/>
              <a:t>parinkus</a:t>
            </a:r>
            <a:r>
              <a:rPr lang="en-US" i="1" dirty="0"/>
              <a:t> </a:t>
            </a:r>
            <a:r>
              <a:rPr lang="en-US" i="1" dirty="0" err="1"/>
              <a:t>užduotis</a:t>
            </a:r>
            <a:r>
              <a:rPr lang="en-US" i="1" dirty="0"/>
              <a:t> </a:t>
            </a:r>
            <a:r>
              <a:rPr lang="en-US" i="1" dirty="0" err="1"/>
              <a:t>padėsime</a:t>
            </a:r>
            <a:r>
              <a:rPr lang="en-US" i="1" dirty="0"/>
              <a:t> </a:t>
            </a:r>
            <a:r>
              <a:rPr lang="en-US" i="1" dirty="0" err="1"/>
              <a:t>ją</a:t>
            </a:r>
            <a:r>
              <a:rPr lang="en-US" i="1" dirty="0"/>
              <a:t> </a:t>
            </a:r>
            <a:r>
              <a:rPr lang="en-US" i="1" dirty="0" err="1"/>
              <a:t>pakelti</a:t>
            </a:r>
            <a:r>
              <a:rPr lang="en-US" i="1" dirty="0"/>
              <a:t>.</a:t>
            </a:r>
          </a:p>
        </p:txBody>
      </p:sp>
    </p:spTree>
    <p:extLst>
      <p:ext uri="{BB962C8B-B14F-4D97-AF65-F5344CB8AC3E}">
        <p14:creationId xmlns:p14="http://schemas.microsoft.com/office/powerpoint/2010/main" val="51600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5533C-E896-254A-9BC9-41534A7A60F0}"/>
              </a:ext>
            </a:extLst>
          </p:cNvPr>
          <p:cNvSpPr>
            <a:spLocks noGrp="1"/>
          </p:cNvSpPr>
          <p:nvPr>
            <p:ph type="title"/>
          </p:nvPr>
        </p:nvSpPr>
        <p:spPr>
          <a:xfrm>
            <a:off x="252919" y="1123837"/>
            <a:ext cx="3131412" cy="4601183"/>
          </a:xfrm>
        </p:spPr>
        <p:txBody>
          <a:bodyPr/>
          <a:lstStyle/>
          <a:p>
            <a:r>
              <a:rPr lang="lt-LT" dirty="0"/>
              <a:t>Srauto/</a:t>
            </a:r>
            <a:r>
              <a:rPr lang="lt-LT" dirty="0" err="1"/>
              <a:t>tekmės</a:t>
            </a:r>
            <a:r>
              <a:rPr lang="lt-LT" dirty="0"/>
              <a:t> zonų lentelė (2)</a:t>
            </a:r>
            <a:endParaRPr lang="en-US" dirty="0"/>
          </a:p>
        </p:txBody>
      </p:sp>
      <p:sp>
        <p:nvSpPr>
          <p:cNvPr id="3" name="Content Placeholder 2">
            <a:extLst>
              <a:ext uri="{FF2B5EF4-FFF2-40B4-BE49-F238E27FC236}">
                <a16:creationId xmlns:a16="http://schemas.microsoft.com/office/drawing/2014/main" id="{E9BF34A8-56A4-5D48-8C62-D0EABCDEB9B3}"/>
              </a:ext>
            </a:extLst>
          </p:cNvPr>
          <p:cNvSpPr>
            <a:spLocks noGrp="1"/>
          </p:cNvSpPr>
          <p:nvPr>
            <p:ph idx="1"/>
          </p:nvPr>
        </p:nvSpPr>
        <p:spPr>
          <a:xfrm>
            <a:off x="3741683" y="304800"/>
            <a:ext cx="6684579" cy="2606566"/>
          </a:xfrm>
        </p:spPr>
        <p:txBody>
          <a:bodyPr/>
          <a:lstStyle/>
          <a:p>
            <a:pPr marL="0" indent="0">
              <a:buNone/>
            </a:pPr>
            <a:r>
              <a:rPr lang="lt-LT" dirty="0"/>
              <a:t>Internete taip pat yra prieinamas toks lentelės vertimo į lietuvių kalbą variantas:</a:t>
            </a:r>
          </a:p>
          <a:p>
            <a:pPr marL="0" indent="0">
              <a:buNone/>
            </a:pPr>
            <a:endParaRPr lang="en-US" dirty="0"/>
          </a:p>
          <a:p>
            <a:endParaRPr lang="en-US" dirty="0"/>
          </a:p>
        </p:txBody>
      </p:sp>
      <p:pic>
        <p:nvPicPr>
          <p:cNvPr id="4" name="Picture 3">
            <a:extLst>
              <a:ext uri="{FF2B5EF4-FFF2-40B4-BE49-F238E27FC236}">
                <a16:creationId xmlns:a16="http://schemas.microsoft.com/office/drawing/2014/main" id="{0B341B82-AF59-614D-8EFA-E01C6F3572C0}"/>
              </a:ext>
            </a:extLst>
          </p:cNvPr>
          <p:cNvPicPr/>
          <p:nvPr/>
        </p:nvPicPr>
        <p:blipFill>
          <a:blip r:embed="rId2"/>
          <a:stretch>
            <a:fillRect/>
          </a:stretch>
        </p:blipFill>
        <p:spPr>
          <a:xfrm>
            <a:off x="4550980" y="1741600"/>
            <a:ext cx="4918841" cy="3626068"/>
          </a:xfrm>
          <a:prstGeom prst="rect">
            <a:avLst/>
          </a:prstGeom>
        </p:spPr>
      </p:pic>
    </p:spTree>
    <p:extLst>
      <p:ext uri="{BB962C8B-B14F-4D97-AF65-F5344CB8AC3E}">
        <p14:creationId xmlns:p14="http://schemas.microsoft.com/office/powerpoint/2010/main" val="2054690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F3DED-0308-8849-944C-E7E32DD3F1D1}"/>
              </a:ext>
            </a:extLst>
          </p:cNvPr>
          <p:cNvSpPr>
            <a:spLocks noGrp="1"/>
          </p:cNvSpPr>
          <p:nvPr>
            <p:ph type="title"/>
          </p:nvPr>
        </p:nvSpPr>
        <p:spPr/>
        <p:txBody>
          <a:bodyPr/>
          <a:lstStyle/>
          <a:p>
            <a:r>
              <a:rPr lang="en-US" dirty="0" err="1"/>
              <a:t>Srauto</a:t>
            </a:r>
            <a:r>
              <a:rPr lang="en-US" dirty="0"/>
              <a:t> </a:t>
            </a:r>
            <a:r>
              <a:rPr lang="en-US" i="1" dirty="0"/>
              <a:t>(flow) “</a:t>
            </a:r>
            <a:r>
              <a:rPr lang="en-US" dirty="0" err="1"/>
              <a:t>koridorius</a:t>
            </a:r>
            <a:r>
              <a:rPr lang="en-US" dirty="0"/>
              <a:t>”</a:t>
            </a:r>
          </a:p>
        </p:txBody>
      </p:sp>
      <p:sp>
        <p:nvSpPr>
          <p:cNvPr id="3" name="Content Placeholder 2">
            <a:extLst>
              <a:ext uri="{FF2B5EF4-FFF2-40B4-BE49-F238E27FC236}">
                <a16:creationId xmlns:a16="http://schemas.microsoft.com/office/drawing/2014/main" id="{E53D3613-104D-6641-BB29-1FEFB491A9D5}"/>
              </a:ext>
            </a:extLst>
          </p:cNvPr>
          <p:cNvSpPr>
            <a:spLocks noGrp="1"/>
          </p:cNvSpPr>
          <p:nvPr>
            <p:ph idx="1"/>
          </p:nvPr>
        </p:nvSpPr>
        <p:spPr>
          <a:xfrm>
            <a:off x="3869268" y="864108"/>
            <a:ext cx="7315200" cy="5852002"/>
          </a:xfr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err="1"/>
              <a:t>Jeigu</a:t>
            </a:r>
            <a:r>
              <a:rPr lang="en-US" dirty="0"/>
              <a:t> </a:t>
            </a:r>
            <a:r>
              <a:rPr lang="en-US" dirty="0" err="1"/>
              <a:t>gebėjimai</a:t>
            </a:r>
            <a:r>
              <a:rPr lang="en-US" dirty="0"/>
              <a:t> </a:t>
            </a:r>
            <a:r>
              <a:rPr lang="en-US" dirty="0" err="1"/>
              <a:t>yra</a:t>
            </a:r>
            <a:r>
              <a:rPr lang="en-US" dirty="0"/>
              <a:t> </a:t>
            </a:r>
            <a:r>
              <a:rPr lang="en-US" dirty="0" err="1"/>
              <a:t>aukšti</a:t>
            </a:r>
            <a:r>
              <a:rPr lang="en-US" dirty="0"/>
              <a:t>, o </a:t>
            </a:r>
            <a:r>
              <a:rPr lang="en-US" dirty="0" err="1"/>
              <a:t>iššūkiai</a:t>
            </a:r>
            <a:r>
              <a:rPr lang="en-US" dirty="0"/>
              <a:t> per </a:t>
            </a:r>
            <a:r>
              <a:rPr lang="en-US" dirty="0" err="1"/>
              <a:t>maži</a:t>
            </a:r>
            <a:r>
              <a:rPr lang="en-US" dirty="0"/>
              <a:t> – </a:t>
            </a:r>
            <a:r>
              <a:rPr lang="en-US" dirty="0" err="1"/>
              <a:t>mes</a:t>
            </a:r>
            <a:r>
              <a:rPr lang="en-US" dirty="0"/>
              <a:t> </a:t>
            </a:r>
            <a:r>
              <a:rPr lang="en-US" dirty="0" err="1"/>
              <a:t>nuobodžiaujame</a:t>
            </a:r>
            <a:r>
              <a:rPr lang="en-US" dirty="0"/>
              <a:t>.</a:t>
            </a:r>
          </a:p>
          <a:p>
            <a:r>
              <a:rPr lang="en-US" dirty="0" err="1"/>
              <a:t>Jeigu</a:t>
            </a:r>
            <a:r>
              <a:rPr lang="en-US" dirty="0"/>
              <a:t> </a:t>
            </a:r>
            <a:r>
              <a:rPr lang="en-US" dirty="0" err="1"/>
              <a:t>mūsų</a:t>
            </a:r>
            <a:r>
              <a:rPr lang="en-US" dirty="0"/>
              <a:t> </a:t>
            </a:r>
            <a:r>
              <a:rPr lang="en-US" dirty="0" err="1"/>
              <a:t>gebėjimai</a:t>
            </a:r>
            <a:r>
              <a:rPr lang="en-US" dirty="0"/>
              <a:t> </a:t>
            </a:r>
            <a:r>
              <a:rPr lang="en-US" dirty="0" err="1"/>
              <a:t>yra</a:t>
            </a:r>
            <a:r>
              <a:rPr lang="en-US" dirty="0"/>
              <a:t> per </a:t>
            </a:r>
            <a:r>
              <a:rPr lang="en-US" dirty="0" err="1"/>
              <a:t>maži</a:t>
            </a:r>
            <a:r>
              <a:rPr lang="en-US" dirty="0"/>
              <a:t>, o </a:t>
            </a:r>
            <a:r>
              <a:rPr lang="en-US" dirty="0" err="1"/>
              <a:t>iššūkiai</a:t>
            </a:r>
            <a:r>
              <a:rPr lang="en-US" dirty="0"/>
              <a:t> per </a:t>
            </a:r>
            <a:r>
              <a:rPr lang="en-US" dirty="0" err="1"/>
              <a:t>dideli</a:t>
            </a:r>
            <a:r>
              <a:rPr lang="en-US" dirty="0"/>
              <a:t> – </a:t>
            </a:r>
            <a:r>
              <a:rPr lang="en-US" dirty="0" err="1"/>
              <a:t>jaučiame</a:t>
            </a:r>
            <a:r>
              <a:rPr lang="en-US" dirty="0"/>
              <a:t> </a:t>
            </a:r>
            <a:r>
              <a:rPr lang="en-US" dirty="0" err="1"/>
              <a:t>nerimą</a:t>
            </a:r>
            <a:r>
              <a:rPr lang="en-US" dirty="0"/>
              <a:t>, </a:t>
            </a:r>
            <a:r>
              <a:rPr lang="en-US" dirty="0" err="1"/>
              <a:t>stresą</a:t>
            </a:r>
            <a:r>
              <a:rPr lang="en-US" dirty="0"/>
              <a:t>. </a:t>
            </a:r>
          </a:p>
          <a:p>
            <a:pPr marL="0" indent="0">
              <a:buNone/>
            </a:pPr>
            <a:r>
              <a:rPr lang="en-US" dirty="0" err="1"/>
              <a:t>Čia</a:t>
            </a:r>
            <a:r>
              <a:rPr lang="en-US" dirty="0"/>
              <a:t> </a:t>
            </a:r>
            <a:r>
              <a:rPr lang="en-US" dirty="0" err="1"/>
              <a:t>eina</a:t>
            </a:r>
            <a:r>
              <a:rPr lang="en-US" dirty="0"/>
              <a:t> </a:t>
            </a:r>
            <a:r>
              <a:rPr lang="en-US" dirty="0" err="1"/>
              <a:t>kalba</a:t>
            </a:r>
            <a:r>
              <a:rPr lang="en-US" dirty="0"/>
              <a:t> </a:t>
            </a:r>
            <a:r>
              <a:rPr lang="en-US" dirty="0" err="1"/>
              <a:t>apie</a:t>
            </a:r>
            <a:r>
              <a:rPr lang="en-US" dirty="0"/>
              <a:t> </a:t>
            </a:r>
            <a:r>
              <a:rPr lang="en-US" dirty="0" err="1"/>
              <a:t>srauto</a:t>
            </a:r>
            <a:r>
              <a:rPr lang="en-US" dirty="0"/>
              <a:t> </a:t>
            </a:r>
            <a:r>
              <a:rPr lang="en-US" i="1" dirty="0"/>
              <a:t>(flow) “</a:t>
            </a:r>
            <a:r>
              <a:rPr lang="en-US" dirty="0" err="1"/>
              <a:t>koridorių</a:t>
            </a:r>
            <a:r>
              <a:rPr lang="en-US" dirty="0"/>
              <a:t>”, </a:t>
            </a:r>
            <a:r>
              <a:rPr lang="en-US" dirty="0" err="1"/>
              <a:t>kuris</a:t>
            </a:r>
            <a:r>
              <a:rPr lang="en-US" dirty="0"/>
              <a:t> </a:t>
            </a:r>
            <a:r>
              <a:rPr lang="en-US" dirty="0" err="1"/>
              <a:t>yra</a:t>
            </a:r>
            <a:r>
              <a:rPr lang="en-US" dirty="0"/>
              <a:t> </a:t>
            </a:r>
            <a:r>
              <a:rPr lang="en-US" dirty="0" err="1"/>
              <a:t>pavaizduotas</a:t>
            </a:r>
            <a:r>
              <a:rPr lang="en-US" dirty="0"/>
              <a:t> </a:t>
            </a:r>
            <a:r>
              <a:rPr lang="en-US" dirty="0" err="1"/>
              <a:t>aukščiau</a:t>
            </a:r>
            <a:r>
              <a:rPr lang="en-US" dirty="0"/>
              <a:t> </a:t>
            </a:r>
            <a:r>
              <a:rPr lang="en-US" dirty="0" err="1"/>
              <a:t>pateiktoje</a:t>
            </a:r>
            <a:r>
              <a:rPr lang="en-US" dirty="0"/>
              <a:t> </a:t>
            </a:r>
            <a:r>
              <a:rPr lang="en-US" dirty="0" err="1"/>
              <a:t>schemoje</a:t>
            </a:r>
            <a:r>
              <a:rPr lang="en-US" dirty="0"/>
              <a:t>. </a:t>
            </a:r>
            <a:r>
              <a:rPr lang="en-US" dirty="0" err="1"/>
              <a:t>Srauto</a:t>
            </a:r>
            <a:r>
              <a:rPr lang="en-US" dirty="0"/>
              <a:t> </a:t>
            </a:r>
            <a:r>
              <a:rPr lang="en-US" i="1" dirty="0"/>
              <a:t>(flow) </a:t>
            </a:r>
            <a:r>
              <a:rPr lang="en-US" dirty="0" err="1"/>
              <a:t>būsena</a:t>
            </a:r>
            <a:r>
              <a:rPr lang="en-US" dirty="0"/>
              <a:t> </a:t>
            </a:r>
            <a:r>
              <a:rPr lang="en-US" dirty="0" err="1"/>
              <a:t>yra</a:t>
            </a:r>
            <a:r>
              <a:rPr lang="en-US" dirty="0"/>
              <a:t> </a:t>
            </a:r>
            <a:r>
              <a:rPr lang="en-US" dirty="0" err="1"/>
              <a:t>kvadrate</a:t>
            </a:r>
            <a:r>
              <a:rPr lang="en-US" dirty="0"/>
              <a:t> </a:t>
            </a:r>
            <a:r>
              <a:rPr lang="en-US" dirty="0" err="1"/>
              <a:t>nuo</a:t>
            </a:r>
            <a:r>
              <a:rPr lang="en-US" dirty="0"/>
              <a:t> A1 </a:t>
            </a:r>
            <a:r>
              <a:rPr lang="en-US" dirty="0" err="1"/>
              <a:t>iki</a:t>
            </a:r>
            <a:r>
              <a:rPr lang="en-US" dirty="0"/>
              <a:t> A4.</a:t>
            </a:r>
          </a:p>
        </p:txBody>
      </p:sp>
      <p:pic>
        <p:nvPicPr>
          <p:cNvPr id="4" name="Picture 3">
            <a:extLst>
              <a:ext uri="{FF2B5EF4-FFF2-40B4-BE49-F238E27FC236}">
                <a16:creationId xmlns:a16="http://schemas.microsoft.com/office/drawing/2014/main" id="{AD481E94-08CE-4E4D-913C-208EB48AA7C8}"/>
              </a:ext>
            </a:extLst>
          </p:cNvPr>
          <p:cNvPicPr>
            <a:picLocks noChangeAspect="1"/>
          </p:cNvPicPr>
          <p:nvPr/>
        </p:nvPicPr>
        <p:blipFill>
          <a:blip r:embed="rId2"/>
          <a:stretch>
            <a:fillRect/>
          </a:stretch>
        </p:blipFill>
        <p:spPr>
          <a:xfrm>
            <a:off x="5096083" y="517266"/>
            <a:ext cx="4110979" cy="4019623"/>
          </a:xfrm>
          <a:prstGeom prst="rect">
            <a:avLst/>
          </a:prstGeom>
        </p:spPr>
      </p:pic>
    </p:spTree>
    <p:extLst>
      <p:ext uri="{BB962C8B-B14F-4D97-AF65-F5344CB8AC3E}">
        <p14:creationId xmlns:p14="http://schemas.microsoft.com/office/powerpoint/2010/main" val="132671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3F1A3-6CC8-D047-A9DF-9A1903D67C3E}"/>
              </a:ext>
            </a:extLst>
          </p:cNvPr>
          <p:cNvSpPr>
            <a:spLocks noGrp="1"/>
          </p:cNvSpPr>
          <p:nvPr>
            <p:ph type="title"/>
          </p:nvPr>
        </p:nvSpPr>
        <p:spPr>
          <a:xfrm>
            <a:off x="252918" y="1123837"/>
            <a:ext cx="3099881" cy="4601183"/>
          </a:xfrm>
        </p:spPr>
        <p:txBody>
          <a:bodyPr/>
          <a:lstStyle/>
          <a:p>
            <a:r>
              <a:rPr lang="en-US" dirty="0" err="1"/>
              <a:t>Apibendrinimas</a:t>
            </a:r>
            <a:endParaRPr lang="en-US" dirty="0"/>
          </a:p>
        </p:txBody>
      </p:sp>
      <p:sp>
        <p:nvSpPr>
          <p:cNvPr id="3" name="Content Placeholder 2">
            <a:extLst>
              <a:ext uri="{FF2B5EF4-FFF2-40B4-BE49-F238E27FC236}">
                <a16:creationId xmlns:a16="http://schemas.microsoft.com/office/drawing/2014/main" id="{8789B7F8-04D8-5947-A584-5D97597B05B3}"/>
              </a:ext>
            </a:extLst>
          </p:cNvPr>
          <p:cNvSpPr>
            <a:spLocks noGrp="1"/>
          </p:cNvSpPr>
          <p:nvPr>
            <p:ph idx="1"/>
          </p:nvPr>
        </p:nvSpPr>
        <p:spPr/>
        <p:txBody>
          <a:bodyPr/>
          <a:lstStyle/>
          <a:p>
            <a:pPr marL="0" indent="0">
              <a:buNone/>
            </a:pPr>
            <a:r>
              <a:rPr lang="en-US" dirty="0" err="1"/>
              <a:t>Motyvacija</a:t>
            </a:r>
            <a:r>
              <a:rPr lang="en-US" dirty="0"/>
              <a:t> </a:t>
            </a:r>
            <a:r>
              <a:rPr lang="en-US" dirty="0" err="1"/>
              <a:t>priverčia</a:t>
            </a:r>
            <a:r>
              <a:rPr lang="en-US" dirty="0"/>
              <a:t> </a:t>
            </a:r>
            <a:r>
              <a:rPr lang="en-US" dirty="0" err="1"/>
              <a:t>mus</a:t>
            </a:r>
            <a:r>
              <a:rPr lang="en-US" dirty="0"/>
              <a:t> </a:t>
            </a:r>
            <a:r>
              <a:rPr lang="en-US" dirty="0" err="1"/>
              <a:t>veikti</a:t>
            </a:r>
            <a:r>
              <a:rPr lang="en-US" dirty="0"/>
              <a:t>, </a:t>
            </a:r>
            <a:r>
              <a:rPr lang="en-US" dirty="0" err="1"/>
              <a:t>suteikia</a:t>
            </a:r>
            <a:r>
              <a:rPr lang="en-US" dirty="0"/>
              <a:t> </a:t>
            </a:r>
            <a:r>
              <a:rPr lang="en-US" dirty="0" err="1"/>
              <a:t>energijos</a:t>
            </a:r>
            <a:r>
              <a:rPr lang="en-US" dirty="0"/>
              <a:t> </a:t>
            </a:r>
            <a:r>
              <a:rPr lang="en-US" dirty="0" err="1"/>
              <a:t>tobulėti</a:t>
            </a:r>
            <a:r>
              <a:rPr lang="en-US" dirty="0"/>
              <a:t>, </a:t>
            </a:r>
            <a:r>
              <a:rPr lang="en-US" dirty="0" err="1"/>
              <a:t>siekti</a:t>
            </a:r>
            <a:r>
              <a:rPr lang="en-US" dirty="0"/>
              <a:t> </a:t>
            </a:r>
            <a:r>
              <a:rPr lang="en-US" dirty="0" err="1"/>
              <a:t>tikslų</a:t>
            </a:r>
            <a:r>
              <a:rPr lang="en-US" dirty="0"/>
              <a:t>. Ji </a:t>
            </a:r>
            <a:r>
              <a:rPr lang="en-US" dirty="0" err="1"/>
              <a:t>stumia</a:t>
            </a:r>
            <a:r>
              <a:rPr lang="en-US" dirty="0"/>
              <a:t> </a:t>
            </a:r>
            <a:r>
              <a:rPr lang="en-US" dirty="0" err="1"/>
              <a:t>mus</a:t>
            </a:r>
            <a:r>
              <a:rPr lang="en-US" dirty="0"/>
              <a:t> </a:t>
            </a:r>
            <a:r>
              <a:rPr lang="en-US" dirty="0" err="1"/>
              <a:t>į</a:t>
            </a:r>
            <a:r>
              <a:rPr lang="en-US" dirty="0"/>
              <a:t> </a:t>
            </a:r>
            <a:r>
              <a:rPr lang="en-US" dirty="0" err="1"/>
              <a:t>priekį</a:t>
            </a:r>
            <a:r>
              <a:rPr lang="en-US" dirty="0"/>
              <a:t> </a:t>
            </a:r>
            <a:r>
              <a:rPr lang="en-US" dirty="0" err="1"/>
              <a:t>sunkiausiomis</a:t>
            </a:r>
            <a:r>
              <a:rPr lang="en-US" dirty="0"/>
              <a:t> </a:t>
            </a:r>
            <a:r>
              <a:rPr lang="en-US" dirty="0" err="1"/>
              <a:t>gyvenimo</a:t>
            </a:r>
            <a:r>
              <a:rPr lang="en-US" dirty="0"/>
              <a:t> </a:t>
            </a:r>
            <a:r>
              <a:rPr lang="en-US" dirty="0" err="1"/>
              <a:t>akimirkomis</a:t>
            </a:r>
            <a:r>
              <a:rPr lang="en-US" dirty="0"/>
              <a:t>.</a:t>
            </a:r>
          </a:p>
          <a:p>
            <a:pPr marL="0" indent="0">
              <a:buNone/>
            </a:pPr>
            <a:r>
              <a:rPr lang="en-US" dirty="0" err="1"/>
              <a:t>Srauto</a:t>
            </a:r>
            <a:r>
              <a:rPr lang="en-US" dirty="0"/>
              <a:t> </a:t>
            </a:r>
            <a:r>
              <a:rPr lang="en-US" i="1" dirty="0"/>
              <a:t>(flow) </a:t>
            </a:r>
            <a:r>
              <a:rPr lang="en-US" dirty="0" err="1"/>
              <a:t>teorijos</a:t>
            </a:r>
            <a:r>
              <a:rPr lang="en-US" dirty="0"/>
              <a:t> </a:t>
            </a:r>
            <a:r>
              <a:rPr lang="en-US" dirty="0" err="1"/>
              <a:t>žinojimas</a:t>
            </a:r>
            <a:r>
              <a:rPr lang="en-US" dirty="0"/>
              <a:t> </a:t>
            </a:r>
            <a:r>
              <a:rPr lang="en-US" dirty="0" err="1"/>
              <a:t>ir</a:t>
            </a:r>
            <a:r>
              <a:rPr lang="en-US" dirty="0"/>
              <a:t> </a:t>
            </a:r>
            <a:r>
              <a:rPr lang="en-US" dirty="0" err="1"/>
              <a:t>taikymas</a:t>
            </a:r>
            <a:r>
              <a:rPr lang="en-US" dirty="0"/>
              <a:t> leis </a:t>
            </a:r>
            <a:r>
              <a:rPr lang="en-US" dirty="0" err="1"/>
              <a:t>mūsų</a:t>
            </a:r>
            <a:r>
              <a:rPr lang="en-US" dirty="0"/>
              <a:t> </a:t>
            </a:r>
            <a:r>
              <a:rPr lang="en-US" dirty="0" err="1"/>
              <a:t>mokiniams</a:t>
            </a:r>
            <a:r>
              <a:rPr lang="en-US" dirty="0"/>
              <a:t> ne </a:t>
            </a:r>
            <a:r>
              <a:rPr lang="en-US" dirty="0" err="1"/>
              <a:t>tik</a:t>
            </a:r>
            <a:r>
              <a:rPr lang="en-US" dirty="0"/>
              <a:t> </a:t>
            </a:r>
            <a:r>
              <a:rPr lang="en-US" dirty="0" err="1"/>
              <a:t>neprarasti</a:t>
            </a:r>
            <a:r>
              <a:rPr lang="en-US" dirty="0"/>
              <a:t> </a:t>
            </a:r>
            <a:r>
              <a:rPr lang="en-US" dirty="0" err="1"/>
              <a:t>motyvacijos</a:t>
            </a:r>
            <a:r>
              <a:rPr lang="en-US" dirty="0"/>
              <a:t> bet </a:t>
            </a:r>
            <a:r>
              <a:rPr lang="en-US" dirty="0" err="1"/>
              <a:t>ir</a:t>
            </a:r>
            <a:r>
              <a:rPr lang="en-US" dirty="0"/>
              <a:t> </a:t>
            </a:r>
            <a:r>
              <a:rPr lang="en-US" dirty="0" err="1"/>
              <a:t>ją</a:t>
            </a:r>
            <a:r>
              <a:rPr lang="en-US" dirty="0"/>
              <a:t> </a:t>
            </a:r>
            <a:r>
              <a:rPr lang="en-US" dirty="0" err="1"/>
              <a:t>padidinti</a:t>
            </a:r>
            <a:r>
              <a:rPr lang="en-US" dirty="0"/>
              <a:t> </a:t>
            </a:r>
            <a:r>
              <a:rPr lang="en-US" dirty="0" err="1"/>
              <a:t>parenkant</a:t>
            </a:r>
            <a:r>
              <a:rPr lang="en-US" dirty="0"/>
              <a:t> </a:t>
            </a:r>
            <a:r>
              <a:rPr lang="en-US" dirty="0" err="1"/>
              <a:t>jiems</a:t>
            </a:r>
            <a:r>
              <a:rPr lang="en-US" dirty="0"/>
              <a:t> </a:t>
            </a:r>
            <a:r>
              <a:rPr lang="en-US" dirty="0" err="1"/>
              <a:t>teisingas</a:t>
            </a:r>
            <a:r>
              <a:rPr lang="en-US" dirty="0"/>
              <a:t> </a:t>
            </a:r>
            <a:r>
              <a:rPr lang="en-US" dirty="0" err="1"/>
              <a:t>užduotis</a:t>
            </a:r>
            <a:r>
              <a:rPr lang="en-US" dirty="0"/>
              <a:t>, </a:t>
            </a:r>
            <a:r>
              <a:rPr lang="en-US" dirty="0" err="1"/>
              <a:t>kūriant</a:t>
            </a:r>
            <a:r>
              <a:rPr lang="en-US" dirty="0"/>
              <a:t> </a:t>
            </a:r>
            <a:r>
              <a:rPr lang="en-US" dirty="0" err="1"/>
              <a:t>draugišką</a:t>
            </a:r>
            <a:r>
              <a:rPr lang="en-US" dirty="0"/>
              <a:t> </a:t>
            </a:r>
            <a:r>
              <a:rPr lang="en-US" dirty="0" err="1"/>
              <a:t>mokymosi</a:t>
            </a:r>
            <a:r>
              <a:rPr lang="en-US" dirty="0"/>
              <a:t> </a:t>
            </a:r>
            <a:r>
              <a:rPr lang="en-US" dirty="0" err="1"/>
              <a:t>aplinką</a:t>
            </a:r>
            <a:r>
              <a:rPr lang="en-US" dirty="0"/>
              <a:t>. </a:t>
            </a:r>
          </a:p>
          <a:p>
            <a:pPr marL="0" indent="0">
              <a:buNone/>
            </a:pPr>
            <a:r>
              <a:rPr lang="en-US" dirty="0" err="1"/>
              <a:t>Žinant</a:t>
            </a:r>
            <a:r>
              <a:rPr lang="en-US" dirty="0"/>
              <a:t>, </a:t>
            </a:r>
            <a:r>
              <a:rPr lang="en-US" dirty="0" err="1"/>
              <a:t>kas</a:t>
            </a:r>
            <a:r>
              <a:rPr lang="en-US" dirty="0"/>
              <a:t> </a:t>
            </a:r>
            <a:r>
              <a:rPr lang="en-US" dirty="0" err="1"/>
              <a:t>motyvuoja</a:t>
            </a:r>
            <a:r>
              <a:rPr lang="en-US" dirty="0"/>
              <a:t> </a:t>
            </a:r>
            <a:r>
              <a:rPr lang="en-US" dirty="0" err="1"/>
              <a:t>palengvinsime</a:t>
            </a:r>
            <a:r>
              <a:rPr lang="en-US" dirty="0"/>
              <a:t> </a:t>
            </a:r>
            <a:r>
              <a:rPr lang="en-US" dirty="0" err="1"/>
              <a:t>mokiniams</a:t>
            </a:r>
            <a:r>
              <a:rPr lang="en-US" dirty="0"/>
              <a:t> </a:t>
            </a:r>
            <a:r>
              <a:rPr lang="en-US" dirty="0" err="1"/>
              <a:t>mokimosi</a:t>
            </a:r>
            <a:r>
              <a:rPr lang="en-US" dirty="0"/>
              <a:t> </a:t>
            </a:r>
            <a:r>
              <a:rPr lang="en-US" dirty="0" err="1"/>
              <a:t>procesą</a:t>
            </a:r>
            <a:r>
              <a:rPr lang="en-US" dirty="0"/>
              <a:t> </a:t>
            </a:r>
            <a:r>
              <a:rPr lang="en-US" dirty="0" err="1"/>
              <a:t>ir</a:t>
            </a:r>
            <a:r>
              <a:rPr lang="en-US" dirty="0"/>
              <a:t> </a:t>
            </a:r>
            <a:r>
              <a:rPr lang="en-US" dirty="0" err="1"/>
              <a:t>paversime</a:t>
            </a:r>
            <a:r>
              <a:rPr lang="en-US"/>
              <a:t> dienas</a:t>
            </a:r>
            <a:r>
              <a:rPr lang="en-US" dirty="0"/>
              <a:t> </a:t>
            </a:r>
            <a:r>
              <a:rPr lang="en-US" dirty="0" err="1"/>
              <a:t>saulėtomis</a:t>
            </a:r>
            <a:r>
              <a:rPr lang="en-US" dirty="0"/>
              <a:t> net </a:t>
            </a:r>
            <a:r>
              <a:rPr lang="en-US" dirty="0" err="1"/>
              <a:t>ir</a:t>
            </a:r>
            <a:r>
              <a:rPr lang="en-US" dirty="0"/>
              <a:t> </a:t>
            </a:r>
            <a:r>
              <a:rPr lang="en-US" dirty="0" err="1"/>
              <a:t>nešviečiant</a:t>
            </a:r>
            <a:r>
              <a:rPr lang="en-US" dirty="0"/>
              <a:t> </a:t>
            </a:r>
            <a:r>
              <a:rPr lang="en-US" dirty="0" err="1"/>
              <a:t>saulei</a:t>
            </a:r>
            <a:r>
              <a:rPr lang="en-US" dirty="0"/>
              <a:t>.</a:t>
            </a:r>
          </a:p>
          <a:p>
            <a:pPr marL="0" indent="0">
              <a:buNone/>
            </a:pPr>
            <a:endParaRPr lang="en-US" dirty="0"/>
          </a:p>
        </p:txBody>
      </p:sp>
    </p:spTree>
    <p:extLst>
      <p:ext uri="{BB962C8B-B14F-4D97-AF65-F5344CB8AC3E}">
        <p14:creationId xmlns:p14="http://schemas.microsoft.com/office/powerpoint/2010/main" val="367010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C29AC-4C16-B442-8273-0B3A7B66379E}"/>
              </a:ext>
            </a:extLst>
          </p:cNvPr>
          <p:cNvSpPr>
            <a:spLocks noGrp="1"/>
          </p:cNvSpPr>
          <p:nvPr>
            <p:ph type="title"/>
          </p:nvPr>
        </p:nvSpPr>
        <p:spPr/>
        <p:txBody>
          <a:bodyPr/>
          <a:lstStyle/>
          <a:p>
            <a:r>
              <a:rPr lang="en-US" dirty="0" err="1"/>
              <a:t>Užduotis</a:t>
            </a:r>
            <a:endParaRPr lang="en-US" dirty="0"/>
          </a:p>
        </p:txBody>
      </p:sp>
      <p:sp>
        <p:nvSpPr>
          <p:cNvPr id="3" name="Content Placeholder 2">
            <a:extLst>
              <a:ext uri="{FF2B5EF4-FFF2-40B4-BE49-F238E27FC236}">
                <a16:creationId xmlns:a16="http://schemas.microsoft.com/office/drawing/2014/main" id="{CE8E1FC7-AE66-F74A-9BE9-30B82FE44A83}"/>
              </a:ext>
            </a:extLst>
          </p:cNvPr>
          <p:cNvSpPr>
            <a:spLocks noGrp="1"/>
          </p:cNvSpPr>
          <p:nvPr>
            <p:ph idx="1"/>
          </p:nvPr>
        </p:nvSpPr>
        <p:spPr/>
        <p:txBody>
          <a:bodyPr/>
          <a:lstStyle/>
          <a:p>
            <a:endParaRPr lang="en-US" dirty="0">
              <a:hlinkClick r:id="rId2"/>
            </a:endParaRPr>
          </a:p>
          <a:p>
            <a:r>
              <a:rPr lang="en-US" dirty="0">
                <a:hlinkClick r:id="rId2"/>
              </a:rPr>
              <a:t>https://www.youtube.com/watch?v=8h6IMYRoCZw</a:t>
            </a:r>
            <a:endParaRPr lang="en-US" dirty="0"/>
          </a:p>
          <a:p>
            <a:r>
              <a:rPr lang="en-US" dirty="0" err="1"/>
              <a:t>Pažiūrėkite</a:t>
            </a:r>
            <a:r>
              <a:rPr lang="en-US" dirty="0"/>
              <a:t> </a:t>
            </a:r>
            <a:r>
              <a:rPr lang="en-US" dirty="0" err="1"/>
              <a:t>apibendrinantį</a:t>
            </a:r>
            <a:r>
              <a:rPr lang="en-US" dirty="0"/>
              <a:t> video (</a:t>
            </a:r>
            <a:r>
              <a:rPr lang="en-US" dirty="0" err="1"/>
              <a:t>nuoroda</a:t>
            </a:r>
            <a:r>
              <a:rPr lang="en-US" dirty="0"/>
              <a:t> </a:t>
            </a:r>
            <a:r>
              <a:rPr lang="en-US" dirty="0" err="1"/>
              <a:t>viršuje</a:t>
            </a:r>
            <a:r>
              <a:rPr lang="en-US" dirty="0"/>
              <a:t>), </a:t>
            </a:r>
            <a:r>
              <a:rPr lang="en-US" dirty="0" err="1"/>
              <a:t>parefleksuokite</a:t>
            </a:r>
            <a:r>
              <a:rPr lang="en-US" dirty="0"/>
              <a:t> </a:t>
            </a:r>
            <a:r>
              <a:rPr lang="en-US" dirty="0" err="1"/>
              <a:t>apie</a:t>
            </a:r>
            <a:r>
              <a:rPr lang="en-US" dirty="0"/>
              <a:t> </a:t>
            </a:r>
            <a:r>
              <a:rPr lang="en-US" dirty="0" err="1"/>
              <a:t>pamatytą</a:t>
            </a:r>
            <a:r>
              <a:rPr lang="en-US" dirty="0"/>
              <a:t> </a:t>
            </a:r>
            <a:r>
              <a:rPr lang="en-US" dirty="0" err="1"/>
              <a:t>ir</a:t>
            </a:r>
            <a:r>
              <a:rPr lang="en-US" dirty="0"/>
              <a:t> </a:t>
            </a:r>
            <a:r>
              <a:rPr lang="en-US" dirty="0" err="1"/>
              <a:t>išgirstą</a:t>
            </a:r>
            <a:r>
              <a:rPr lang="en-US" dirty="0"/>
              <a:t> </a:t>
            </a:r>
            <a:r>
              <a:rPr lang="en-US" dirty="0" err="1"/>
              <a:t>informaciją</a:t>
            </a:r>
            <a:r>
              <a:rPr lang="en-US" dirty="0"/>
              <a:t>. </a:t>
            </a:r>
            <a:r>
              <a:rPr lang="en-US" dirty="0" err="1"/>
              <a:t>Atsakykite</a:t>
            </a:r>
            <a:r>
              <a:rPr lang="en-US" dirty="0"/>
              <a:t> </a:t>
            </a:r>
            <a:r>
              <a:rPr lang="en-US" dirty="0" err="1"/>
              <a:t>į</a:t>
            </a:r>
            <a:r>
              <a:rPr lang="en-US" dirty="0"/>
              <a:t> </a:t>
            </a:r>
            <a:r>
              <a:rPr lang="en-US" dirty="0" err="1"/>
              <a:t>klausimą</a:t>
            </a:r>
            <a:r>
              <a:rPr lang="en-US" dirty="0"/>
              <a:t>, </a:t>
            </a:r>
            <a:r>
              <a:rPr lang="en-US" dirty="0" err="1"/>
              <a:t>paspaudę</a:t>
            </a:r>
            <a:r>
              <a:rPr lang="en-US" dirty="0"/>
              <a:t> </a:t>
            </a:r>
            <a:r>
              <a:rPr lang="en-US" dirty="0" err="1"/>
              <a:t>nuorodą</a:t>
            </a:r>
            <a:r>
              <a:rPr lang="en-US" dirty="0"/>
              <a:t> </a:t>
            </a:r>
            <a:r>
              <a:rPr lang="en-US" dirty="0" err="1"/>
              <a:t>apačioje</a:t>
            </a:r>
            <a:r>
              <a:rPr lang="en-US" dirty="0"/>
              <a:t> </a:t>
            </a:r>
            <a:r>
              <a:rPr lang="en-US" dirty="0" err="1"/>
              <a:t>arba</a:t>
            </a:r>
            <a:r>
              <a:rPr lang="en-US" dirty="0"/>
              <a:t> </a:t>
            </a:r>
            <a:r>
              <a:rPr lang="en-US" dirty="0" err="1"/>
              <a:t>nuskenavę</a:t>
            </a:r>
            <a:r>
              <a:rPr lang="en-US" dirty="0"/>
              <a:t> QR </a:t>
            </a:r>
            <a:r>
              <a:rPr lang="en-US" dirty="0" err="1"/>
              <a:t>kodą</a:t>
            </a:r>
            <a:r>
              <a:rPr lang="en-US" dirty="0"/>
              <a:t>:</a:t>
            </a:r>
          </a:p>
          <a:p>
            <a:endParaRPr lang="en-US" dirty="0"/>
          </a:p>
          <a:p>
            <a:r>
              <a:rPr lang="en-US" dirty="0">
                <a:hlinkClick r:id="rId3"/>
              </a:rPr>
              <a:t>https://www.menti.com/al4x98t1rvvy</a:t>
            </a:r>
            <a:endParaRPr lang="en-US" dirty="0"/>
          </a:p>
          <a:p>
            <a:endParaRPr lang="en-US" dirty="0"/>
          </a:p>
        </p:txBody>
      </p:sp>
      <p:pic>
        <p:nvPicPr>
          <p:cNvPr id="5" name="Picture 4">
            <a:extLst>
              <a:ext uri="{FF2B5EF4-FFF2-40B4-BE49-F238E27FC236}">
                <a16:creationId xmlns:a16="http://schemas.microsoft.com/office/drawing/2014/main" id="{B4A9ACC9-DC49-2744-AE96-71B14B59FBDA}"/>
              </a:ext>
            </a:extLst>
          </p:cNvPr>
          <p:cNvPicPr>
            <a:picLocks noChangeAspect="1"/>
          </p:cNvPicPr>
          <p:nvPr/>
        </p:nvPicPr>
        <p:blipFill>
          <a:blip r:embed="rId4"/>
          <a:stretch>
            <a:fillRect/>
          </a:stretch>
        </p:blipFill>
        <p:spPr>
          <a:xfrm>
            <a:off x="8997440" y="3890580"/>
            <a:ext cx="2187028" cy="2187028"/>
          </a:xfrm>
          <a:prstGeom prst="rect">
            <a:avLst/>
          </a:prstGeom>
        </p:spPr>
      </p:pic>
    </p:spTree>
    <p:extLst>
      <p:ext uri="{BB962C8B-B14F-4D97-AF65-F5344CB8AC3E}">
        <p14:creationId xmlns:p14="http://schemas.microsoft.com/office/powerpoint/2010/main" val="2238272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2BAD-167B-6842-B374-2F7426D69703}"/>
              </a:ext>
            </a:extLst>
          </p:cNvPr>
          <p:cNvSpPr>
            <a:spLocks noGrp="1"/>
          </p:cNvSpPr>
          <p:nvPr>
            <p:ph type="title"/>
          </p:nvPr>
        </p:nvSpPr>
        <p:spPr/>
        <p:txBody>
          <a:bodyPr/>
          <a:lstStyle/>
          <a:p>
            <a:r>
              <a:rPr lang="en-US" dirty="0" err="1"/>
              <a:t>Literatūra</a:t>
            </a:r>
            <a:r>
              <a:rPr lang="en-US" dirty="0"/>
              <a:t> </a:t>
            </a:r>
            <a:r>
              <a:rPr lang="en-US" dirty="0" err="1"/>
              <a:t>ir</a:t>
            </a:r>
            <a:r>
              <a:rPr lang="en-US" dirty="0"/>
              <a:t> </a:t>
            </a:r>
            <a:r>
              <a:rPr lang="en-US" dirty="0" err="1"/>
              <a:t>šaltiniai</a:t>
            </a:r>
            <a:endParaRPr lang="en-US" dirty="0"/>
          </a:p>
        </p:txBody>
      </p:sp>
      <p:sp>
        <p:nvSpPr>
          <p:cNvPr id="3" name="Content Placeholder 2">
            <a:extLst>
              <a:ext uri="{FF2B5EF4-FFF2-40B4-BE49-F238E27FC236}">
                <a16:creationId xmlns:a16="http://schemas.microsoft.com/office/drawing/2014/main" id="{DFA722E5-484D-A042-8513-177158E4D024}"/>
              </a:ext>
            </a:extLst>
          </p:cNvPr>
          <p:cNvSpPr>
            <a:spLocks noGrp="1"/>
          </p:cNvSpPr>
          <p:nvPr>
            <p:ph idx="1"/>
          </p:nvPr>
        </p:nvSpPr>
        <p:spPr>
          <a:xfrm>
            <a:off x="3869268" y="493986"/>
            <a:ext cx="7315200" cy="5490762"/>
          </a:xfrm>
        </p:spPr>
        <p:txBody>
          <a:bodyPr>
            <a:normAutofit lnSpcReduction="10000"/>
          </a:bodyPr>
          <a:lstStyle/>
          <a:p>
            <a:r>
              <a:rPr lang="en-US" dirty="0"/>
              <a:t>Csikszentmihalyi M., </a:t>
            </a:r>
            <a:r>
              <a:rPr lang="en-US" dirty="0" err="1"/>
              <a:t>Srautas</a:t>
            </a:r>
            <a:r>
              <a:rPr lang="en-US" dirty="0"/>
              <a:t>, Vilnius, 2021.</a:t>
            </a:r>
          </a:p>
          <a:p>
            <a:r>
              <a:rPr lang="en-US" dirty="0"/>
              <a:t>Csikszentmihalyi M., The Psychology of Optimal Experience, Harper Perennial Modern Classics, 2008.</a:t>
            </a:r>
          </a:p>
          <a:p>
            <a:pPr marL="0" indent="0">
              <a:buNone/>
            </a:pPr>
            <a:endParaRPr lang="lt-LT" dirty="0"/>
          </a:p>
          <a:p>
            <a:pPr marL="0" indent="0">
              <a:buNone/>
            </a:pPr>
            <a:r>
              <a:rPr lang="lt-LT" dirty="0">
                <a:hlinkClick r:id="rId2"/>
              </a:rPr>
              <a:t>https://positivepsychology.com/mihaly-csikszentmihalyi-father-of-flow/</a:t>
            </a:r>
            <a:endParaRPr lang="lt-LT" dirty="0"/>
          </a:p>
          <a:p>
            <a:pPr marL="0" indent="0">
              <a:buNone/>
            </a:pPr>
            <a:r>
              <a:rPr lang="en-US" u="sng" dirty="0">
                <a:hlinkClick r:id="rId3"/>
              </a:rPr>
              <a:t>https://www.teachthought.com/learning/a-definition-of-intrinsic-motivation/</a:t>
            </a:r>
            <a:endParaRPr lang="en-US" dirty="0"/>
          </a:p>
          <a:p>
            <a:pPr marL="0" indent="0">
              <a:buNone/>
            </a:pPr>
            <a:r>
              <a:rPr lang="lt-LT" dirty="0">
                <a:hlinkClick r:id="rId4"/>
              </a:rPr>
              <a:t>https://prezi.com/mefc3eoa-oqm/kurybiskumas-ir-technologijos/?frame=98ea5494d37bdebc4070338ce1a3ac34b7256239</a:t>
            </a:r>
            <a:endParaRPr lang="lt-LT" dirty="0"/>
          </a:p>
          <a:p>
            <a:pPr marL="0" indent="0">
              <a:buNone/>
            </a:pPr>
            <a:r>
              <a:rPr lang="en-US" u="sng" dirty="0">
                <a:hlinkClick r:id="rId3"/>
              </a:rPr>
              <a:t>https://www.teachthought.com/learning/a-definition-of-intrinsic-motivation/</a:t>
            </a:r>
            <a:endParaRPr lang="en-US" dirty="0"/>
          </a:p>
          <a:p>
            <a:pPr marL="0" indent="0">
              <a:buNone/>
            </a:pPr>
            <a:r>
              <a:rPr lang="lt-LT" dirty="0">
                <a:hlinkClick r:id="rId4"/>
              </a:rPr>
              <a:t>https://prezi.com/mefc3eoa-oqm/kurybiskumas-ir-technologijos/?frame=98ea5494d37bdebc4070338ce1a3ac34b7256239</a:t>
            </a:r>
            <a:endParaRPr lang="lt-LT" dirty="0"/>
          </a:p>
          <a:p>
            <a:pPr marL="0" indent="0">
              <a:buNone/>
            </a:pPr>
            <a:r>
              <a:rPr lang="en-US" u="sng" dirty="0">
                <a:hlinkClick r:id="rId5"/>
              </a:rPr>
              <a:t>https://selfdeterminationtheory.org/theory/</a:t>
            </a:r>
            <a:endParaRPr lang="en-US" dirty="0"/>
          </a:p>
          <a:p>
            <a:pPr marL="0" indent="0">
              <a:buNone/>
            </a:pPr>
            <a:endParaRPr lang="en-US" dirty="0"/>
          </a:p>
        </p:txBody>
      </p:sp>
    </p:spTree>
    <p:extLst>
      <p:ext uri="{BB962C8B-B14F-4D97-AF65-F5344CB8AC3E}">
        <p14:creationId xmlns:p14="http://schemas.microsoft.com/office/powerpoint/2010/main" val="2638281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BDD1F-CB5F-7249-947D-F7486AE3C21B}"/>
              </a:ext>
            </a:extLst>
          </p:cNvPr>
          <p:cNvSpPr>
            <a:spLocks noGrp="1"/>
          </p:cNvSpPr>
          <p:nvPr>
            <p:ph type="title"/>
          </p:nvPr>
        </p:nvSpPr>
        <p:spPr>
          <a:xfrm>
            <a:off x="252919" y="864109"/>
            <a:ext cx="2947482" cy="4860912"/>
          </a:xfrm>
        </p:spPr>
        <p:txBody>
          <a:bodyPr/>
          <a:lstStyle/>
          <a:p>
            <a:endParaRPr lang="en-US" dirty="0"/>
          </a:p>
        </p:txBody>
      </p:sp>
      <p:sp>
        <p:nvSpPr>
          <p:cNvPr id="3" name="Content Placeholder 2">
            <a:extLst>
              <a:ext uri="{FF2B5EF4-FFF2-40B4-BE49-F238E27FC236}">
                <a16:creationId xmlns:a16="http://schemas.microsoft.com/office/drawing/2014/main" id="{710434E1-B7A1-A549-925B-05AC52FF5E11}"/>
              </a:ext>
            </a:extLst>
          </p:cNvPr>
          <p:cNvSpPr>
            <a:spLocks noGrp="1"/>
          </p:cNvSpPr>
          <p:nvPr>
            <p:ph idx="1"/>
          </p:nvPr>
        </p:nvSpPr>
        <p:spPr/>
        <p:txBody>
          <a:bodyPr>
            <a:normAutofit/>
          </a:bodyPr>
          <a:lstStyle/>
          <a:p>
            <a:pPr marL="0" indent="0">
              <a:buNone/>
            </a:pPr>
            <a:endParaRPr lang="lt-LT" sz="1200" dirty="0"/>
          </a:p>
          <a:p>
            <a:pPr marL="0" indent="0">
              <a:buNone/>
            </a:pPr>
            <a:endParaRPr lang="lt-LT" sz="1200" dirty="0"/>
          </a:p>
          <a:p>
            <a:pPr marL="0" indent="0">
              <a:buNone/>
            </a:pPr>
            <a:endParaRPr lang="lt-LT" sz="1200" dirty="0"/>
          </a:p>
          <a:p>
            <a:pPr marL="0" indent="0">
              <a:buNone/>
            </a:pPr>
            <a:endParaRPr lang="lt-LT" sz="1200" dirty="0"/>
          </a:p>
          <a:p>
            <a:pPr marL="0" indent="0">
              <a:buNone/>
            </a:pPr>
            <a:endParaRPr lang="lt-LT" sz="1200" dirty="0"/>
          </a:p>
          <a:p>
            <a:pPr marL="0" indent="0">
              <a:buNone/>
            </a:pPr>
            <a:endParaRPr lang="lt-LT" sz="1200" dirty="0"/>
          </a:p>
          <a:p>
            <a:pPr marL="0" indent="0">
              <a:buNone/>
            </a:pPr>
            <a:r>
              <a:rPr lang="lt-LT" sz="1200" dirty="0"/>
              <a:t>Šios skaitmenizuotos didaktikos užduotys sukurtos įgyvendinant projektą „Aukštųjų mokyklų tinklo optimizavimas ir studijų kokybės gerinimas Šiaulių universitetą prijungiant prie Vilniaus universiteto“ (Nr. 09.3.1-ESFA-V-738-03-0001), finansuojamą iš Europos socialinio fondo lėšų pagal 2014–2020 metų Europos Sąjungos fondų investicijų veiksmų programos 9 prioriteto „Visuomenės švietimas ir žmogiškųjų išteklių potencialo didinimas“ įgyvendinimo priemonę Nr. 09.3.1-ESFA-V-738 „Aukštųjų mokyklų tinklo tobulinimas“. </a:t>
            </a:r>
            <a:br>
              <a:rPr lang="lt-LT" sz="1200" dirty="0"/>
            </a:br>
            <a:endParaRPr lang="lt-LT" sz="1200" dirty="0"/>
          </a:p>
          <a:p>
            <a:pPr marL="0" indent="0">
              <a:buNone/>
            </a:pPr>
            <a:r>
              <a:rPr lang="lt-LT" sz="1200" dirty="0"/>
              <a:t>Užduotys skirtos pedagogo profesinės kvalifikacijos siekiantiems būsimiesiems mokytojams - pedagogikos kaip pagrindinės arba kaip gretutinės studijų krypties studentams, taip pat pedagoginių profesinių studijų studentams, studijuojantiems dalyko didaktiką.</a:t>
            </a:r>
          </a:p>
          <a:p>
            <a:pPr marL="0" indent="0">
              <a:buNone/>
            </a:pPr>
            <a:r>
              <a:rPr lang="lt-LT" sz="1200" dirty="0"/>
              <a:t>Autorė - </a:t>
            </a:r>
            <a:r>
              <a:rPr lang="lt-LT" sz="1200" dirty="0" err="1"/>
              <a:t>lekt</a:t>
            </a:r>
            <a:r>
              <a:rPr lang="lt-LT" sz="1200" dirty="0"/>
              <a:t>. Diana </a:t>
            </a:r>
            <a:r>
              <a:rPr lang="lt-LT" sz="1200" dirty="0" err="1"/>
              <a:t>Sroda</a:t>
            </a:r>
            <a:endParaRPr lang="lt-LT" sz="1200" dirty="0"/>
          </a:p>
          <a:p>
            <a:pPr marL="0" indent="0">
              <a:buNone/>
            </a:pPr>
            <a:r>
              <a:rPr lang="lt-LT" sz="1200" dirty="0"/>
              <a:t>Projekto vykdytojas: </a:t>
            </a:r>
            <a:r>
              <a:rPr lang="lt-LT" sz="1200"/>
              <a:t>Vilniaus universitetas</a:t>
            </a:r>
            <a:r>
              <a:rPr lang="lt-LT" sz="1200" dirty="0"/>
              <a:t>, 2022-2023.</a:t>
            </a:r>
          </a:p>
          <a:p>
            <a:pPr marL="0" indent="0">
              <a:buNone/>
            </a:pPr>
            <a:endParaRPr lang="en-US" dirty="0"/>
          </a:p>
        </p:txBody>
      </p:sp>
      <p:pic>
        <p:nvPicPr>
          <p:cNvPr id="5" name="Picture 4" descr="/var/folders/16/_q4pv1w12_n027g87yqbf7kc0000gn/T/com.microsoft.Word/Content.MSO/310B3034.tmp">
            <a:extLst>
              <a:ext uri="{FF2B5EF4-FFF2-40B4-BE49-F238E27FC236}">
                <a16:creationId xmlns:a16="http://schemas.microsoft.com/office/drawing/2014/main" id="{C1732BD1-C160-5C43-8A55-BDE76A8A98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20053" y="1059225"/>
            <a:ext cx="3055446" cy="1063866"/>
          </a:xfrm>
          <a:prstGeom prst="rect">
            <a:avLst/>
          </a:prstGeom>
          <a:noFill/>
          <a:ln>
            <a:noFill/>
          </a:ln>
        </p:spPr>
      </p:pic>
      <p:pic>
        <p:nvPicPr>
          <p:cNvPr id="6" name="Picture 5" descr="/var/folders/16/_q4pv1w12_n027g87yqbf7kc0000gn/T/com.microsoft.Word/Content.MSO/9D2EE862.tmp">
            <a:extLst>
              <a:ext uri="{FF2B5EF4-FFF2-40B4-BE49-F238E27FC236}">
                <a16:creationId xmlns:a16="http://schemas.microsoft.com/office/drawing/2014/main" id="{27CBDCB4-56AA-B049-AAC4-272AC1E614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844366" y="620111"/>
            <a:ext cx="2821442" cy="1762803"/>
          </a:xfrm>
          <a:prstGeom prst="rect">
            <a:avLst/>
          </a:prstGeom>
          <a:noFill/>
          <a:ln>
            <a:noFill/>
          </a:ln>
        </p:spPr>
      </p:pic>
    </p:spTree>
    <p:extLst>
      <p:ext uri="{BB962C8B-B14F-4D97-AF65-F5344CB8AC3E}">
        <p14:creationId xmlns:p14="http://schemas.microsoft.com/office/powerpoint/2010/main" val="1049766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BFE67-25A6-1841-90D6-958325DE6D7D}"/>
              </a:ext>
            </a:extLst>
          </p:cNvPr>
          <p:cNvSpPr>
            <a:spLocks noGrp="1"/>
          </p:cNvSpPr>
          <p:nvPr>
            <p:ph type="title"/>
          </p:nvPr>
        </p:nvSpPr>
        <p:spPr/>
        <p:txBody>
          <a:bodyPr/>
          <a:lstStyle/>
          <a:p>
            <a:r>
              <a:rPr lang="en-US" dirty="0" err="1"/>
              <a:t>Užduotis</a:t>
            </a:r>
            <a:r>
              <a:rPr lang="en-US" dirty="0"/>
              <a:t> </a:t>
            </a:r>
          </a:p>
        </p:txBody>
      </p:sp>
      <p:sp>
        <p:nvSpPr>
          <p:cNvPr id="3" name="Content Placeholder 2">
            <a:extLst>
              <a:ext uri="{FF2B5EF4-FFF2-40B4-BE49-F238E27FC236}">
                <a16:creationId xmlns:a16="http://schemas.microsoft.com/office/drawing/2014/main" id="{C3E1E5CC-26EC-F348-9C34-F7F39B47F5C9}"/>
              </a:ext>
            </a:extLst>
          </p:cNvPr>
          <p:cNvSpPr>
            <a:spLocks noGrp="1"/>
          </p:cNvSpPr>
          <p:nvPr>
            <p:ph idx="1"/>
          </p:nvPr>
        </p:nvSpPr>
        <p:spPr/>
        <p:txBody>
          <a:bodyPr/>
          <a:lstStyle/>
          <a:p>
            <a:r>
              <a:rPr lang="en-US" dirty="0" err="1"/>
              <a:t>Kiekvienas</a:t>
            </a:r>
            <a:r>
              <a:rPr lang="en-US" dirty="0"/>
              <a:t> </a:t>
            </a:r>
            <a:r>
              <a:rPr lang="en-US" dirty="0" err="1"/>
              <a:t>iš</a:t>
            </a:r>
            <a:r>
              <a:rPr lang="en-US" dirty="0"/>
              <a:t> </a:t>
            </a:r>
            <a:r>
              <a:rPr lang="en-US" dirty="0" err="1"/>
              <a:t>mūsų</a:t>
            </a:r>
            <a:r>
              <a:rPr lang="en-US" dirty="0"/>
              <a:t> </a:t>
            </a:r>
            <a:r>
              <a:rPr lang="en-US" dirty="0" err="1"/>
              <a:t>patenka</a:t>
            </a:r>
            <a:r>
              <a:rPr lang="en-US" dirty="0"/>
              <a:t> </a:t>
            </a:r>
            <a:r>
              <a:rPr lang="en-US" dirty="0" err="1"/>
              <a:t>į</a:t>
            </a:r>
            <a:r>
              <a:rPr lang="en-US" dirty="0"/>
              <a:t> </a:t>
            </a:r>
            <a:r>
              <a:rPr lang="en-US" dirty="0" err="1"/>
              <a:t>situacijas</a:t>
            </a:r>
            <a:r>
              <a:rPr lang="en-US" dirty="0"/>
              <a:t>, </a:t>
            </a:r>
            <a:r>
              <a:rPr lang="en-US" dirty="0" err="1"/>
              <a:t>kurias</a:t>
            </a:r>
            <a:r>
              <a:rPr lang="en-US" dirty="0"/>
              <a:t> </a:t>
            </a:r>
            <a:r>
              <a:rPr lang="en-US" dirty="0" err="1"/>
              <a:t>atliekant</a:t>
            </a:r>
            <a:r>
              <a:rPr lang="en-US" dirty="0"/>
              <a:t> </a:t>
            </a:r>
            <a:r>
              <a:rPr lang="en-US" dirty="0" err="1"/>
              <a:t>mes</a:t>
            </a:r>
            <a:r>
              <a:rPr lang="en-US" dirty="0"/>
              <a:t> </a:t>
            </a:r>
            <a:r>
              <a:rPr lang="en-US" dirty="0" err="1"/>
              <a:t>prarandame</a:t>
            </a:r>
            <a:r>
              <a:rPr lang="en-US" dirty="0"/>
              <a:t> </a:t>
            </a:r>
            <a:r>
              <a:rPr lang="en-US" dirty="0" err="1"/>
              <a:t>laiko</a:t>
            </a:r>
            <a:r>
              <a:rPr lang="en-US" dirty="0"/>
              <a:t>, </a:t>
            </a:r>
            <a:r>
              <a:rPr lang="en-US" dirty="0" err="1"/>
              <a:t>erdvės</a:t>
            </a:r>
            <a:r>
              <a:rPr lang="en-US" dirty="0"/>
              <a:t> </a:t>
            </a:r>
            <a:r>
              <a:rPr lang="en-US" dirty="0" err="1"/>
              <a:t>suvokimą</a:t>
            </a:r>
            <a:r>
              <a:rPr lang="en-US" dirty="0"/>
              <a:t> (</a:t>
            </a:r>
            <a:r>
              <a:rPr lang="en-US" dirty="0" err="1"/>
              <a:t>pvz</a:t>
            </a:r>
            <a:r>
              <a:rPr lang="en-US" dirty="0"/>
              <a:t>. </a:t>
            </a:r>
            <a:r>
              <a:rPr lang="en-US" dirty="0" err="1"/>
              <a:t>knygų</a:t>
            </a:r>
            <a:r>
              <a:rPr lang="en-US" dirty="0"/>
              <a:t> </a:t>
            </a:r>
            <a:r>
              <a:rPr lang="en-US" dirty="0" err="1"/>
              <a:t>skaitymas</a:t>
            </a:r>
            <a:r>
              <a:rPr lang="en-US" dirty="0"/>
              <a:t>, </a:t>
            </a:r>
            <a:r>
              <a:rPr lang="en-US"/>
              <a:t>serialų </a:t>
            </a:r>
            <a:r>
              <a:rPr lang="en-US" dirty="0" err="1"/>
              <a:t>žiūrėjimas</a:t>
            </a:r>
            <a:r>
              <a:rPr lang="en-US" dirty="0"/>
              <a:t>, </a:t>
            </a:r>
            <a:r>
              <a:rPr lang="en-US" dirty="0" err="1"/>
              <a:t>gaminimas</a:t>
            </a:r>
            <a:r>
              <a:rPr lang="en-US" dirty="0"/>
              <a:t> </a:t>
            </a:r>
            <a:r>
              <a:rPr lang="en-US" dirty="0" err="1"/>
              <a:t>ir</a:t>
            </a:r>
            <a:r>
              <a:rPr lang="en-US" dirty="0"/>
              <a:t> </a:t>
            </a:r>
            <a:r>
              <a:rPr lang="en-US" dirty="0" err="1"/>
              <a:t>t.t</a:t>
            </a:r>
            <a:r>
              <a:rPr lang="en-US" dirty="0"/>
              <a:t>.). </a:t>
            </a:r>
            <a:r>
              <a:rPr lang="en-US" dirty="0" err="1"/>
              <a:t>Prieš</a:t>
            </a:r>
            <a:r>
              <a:rPr lang="en-US" dirty="0"/>
              <a:t> </a:t>
            </a:r>
            <a:r>
              <a:rPr lang="en-US" dirty="0" err="1"/>
              <a:t>tęsdami</a:t>
            </a:r>
            <a:r>
              <a:rPr lang="en-US" dirty="0"/>
              <a:t> </a:t>
            </a:r>
            <a:r>
              <a:rPr lang="en-US" dirty="0" err="1"/>
              <a:t>gilinimąsi</a:t>
            </a:r>
            <a:r>
              <a:rPr lang="en-US" dirty="0"/>
              <a:t> </a:t>
            </a:r>
            <a:r>
              <a:rPr lang="en-US" dirty="0" err="1"/>
              <a:t>į</a:t>
            </a:r>
            <a:r>
              <a:rPr lang="en-US" dirty="0"/>
              <a:t> </a:t>
            </a:r>
            <a:r>
              <a:rPr lang="en-US" dirty="0" err="1"/>
              <a:t>motyvaciją</a:t>
            </a:r>
            <a:r>
              <a:rPr lang="en-US" dirty="0"/>
              <a:t>, </a:t>
            </a:r>
            <a:r>
              <a:rPr lang="en-US" dirty="0" err="1"/>
              <a:t>atsakykite</a:t>
            </a:r>
            <a:r>
              <a:rPr lang="en-US" dirty="0"/>
              <a:t> </a:t>
            </a:r>
            <a:r>
              <a:rPr lang="en-US" dirty="0" err="1"/>
              <a:t>į</a:t>
            </a:r>
            <a:r>
              <a:rPr lang="en-US" dirty="0"/>
              <a:t> </a:t>
            </a:r>
            <a:r>
              <a:rPr lang="en-US" dirty="0" err="1"/>
              <a:t>klausimus</a:t>
            </a:r>
            <a:r>
              <a:rPr lang="en-US" dirty="0"/>
              <a:t>, </a:t>
            </a:r>
            <a:r>
              <a:rPr lang="en-US" dirty="0" err="1"/>
              <a:t>pateiktus</a:t>
            </a:r>
            <a:r>
              <a:rPr lang="en-US" dirty="0"/>
              <a:t> </a:t>
            </a:r>
            <a:r>
              <a:rPr lang="en-US" dirty="0" err="1"/>
              <a:t>žemiau</a:t>
            </a:r>
            <a:r>
              <a:rPr lang="en-US" dirty="0"/>
              <a:t> </a:t>
            </a:r>
            <a:r>
              <a:rPr lang="en-US" dirty="0" err="1"/>
              <a:t>esančioje</a:t>
            </a:r>
            <a:r>
              <a:rPr lang="en-US" dirty="0"/>
              <a:t> </a:t>
            </a:r>
            <a:r>
              <a:rPr lang="en-US" dirty="0" err="1"/>
              <a:t>nuorodoje</a:t>
            </a:r>
            <a:r>
              <a:rPr lang="en-US" dirty="0"/>
              <a:t>. </a:t>
            </a:r>
            <a:r>
              <a:rPr lang="en-US" dirty="0" err="1"/>
              <a:t>Norėdami</a:t>
            </a:r>
            <a:r>
              <a:rPr lang="en-US" dirty="0"/>
              <a:t> </a:t>
            </a:r>
            <a:r>
              <a:rPr lang="en-US" dirty="0" err="1"/>
              <a:t>atlikti</a:t>
            </a:r>
            <a:r>
              <a:rPr lang="en-US" dirty="0"/>
              <a:t> </a:t>
            </a:r>
            <a:r>
              <a:rPr lang="en-US" dirty="0" err="1"/>
              <a:t>užduotį</a:t>
            </a:r>
            <a:r>
              <a:rPr lang="en-US" dirty="0"/>
              <a:t>, </a:t>
            </a:r>
            <a:r>
              <a:rPr lang="en-US" dirty="0" err="1"/>
              <a:t>paspauskite</a:t>
            </a:r>
            <a:r>
              <a:rPr lang="en-US" dirty="0"/>
              <a:t> </a:t>
            </a:r>
            <a:r>
              <a:rPr lang="en-US" dirty="0" err="1"/>
              <a:t>nuorodą</a:t>
            </a:r>
            <a:r>
              <a:rPr lang="en-US" dirty="0"/>
              <a:t> </a:t>
            </a:r>
            <a:r>
              <a:rPr lang="en-US" dirty="0" err="1"/>
              <a:t>arba</a:t>
            </a:r>
            <a:r>
              <a:rPr lang="en-US" dirty="0"/>
              <a:t> </a:t>
            </a:r>
            <a:r>
              <a:rPr lang="en-US" dirty="0" err="1"/>
              <a:t>nuskenuokite</a:t>
            </a:r>
            <a:r>
              <a:rPr lang="en-US" dirty="0"/>
              <a:t> QR </a:t>
            </a:r>
            <a:r>
              <a:rPr lang="en-US" dirty="0" err="1"/>
              <a:t>kodą</a:t>
            </a:r>
            <a:r>
              <a:rPr lang="en-US" dirty="0"/>
              <a:t>:</a:t>
            </a:r>
          </a:p>
          <a:p>
            <a:r>
              <a:rPr lang="en-US" i="1" u="sng" dirty="0">
                <a:hlinkClick r:id="rId2"/>
              </a:rPr>
              <a:t>https://www.menti.com/al5d6yd97mxk</a:t>
            </a:r>
            <a:endParaRPr lang="en-US" dirty="0"/>
          </a:p>
          <a:p>
            <a:endParaRPr lang="en-US" dirty="0"/>
          </a:p>
          <a:p>
            <a:endParaRPr lang="en-US" dirty="0"/>
          </a:p>
        </p:txBody>
      </p:sp>
      <p:pic>
        <p:nvPicPr>
          <p:cNvPr id="5" name="Picture 4">
            <a:extLst>
              <a:ext uri="{FF2B5EF4-FFF2-40B4-BE49-F238E27FC236}">
                <a16:creationId xmlns:a16="http://schemas.microsoft.com/office/drawing/2014/main" id="{16F9E058-B94E-874B-A6E9-76179B247358}"/>
              </a:ext>
            </a:extLst>
          </p:cNvPr>
          <p:cNvPicPr>
            <a:picLocks noChangeAspect="1"/>
          </p:cNvPicPr>
          <p:nvPr/>
        </p:nvPicPr>
        <p:blipFill>
          <a:blip r:embed="rId3"/>
          <a:stretch>
            <a:fillRect/>
          </a:stretch>
        </p:blipFill>
        <p:spPr>
          <a:xfrm>
            <a:off x="8566516" y="3562237"/>
            <a:ext cx="2617952" cy="2617952"/>
          </a:xfrm>
          <a:prstGeom prst="rect">
            <a:avLst/>
          </a:prstGeom>
        </p:spPr>
      </p:pic>
    </p:spTree>
    <p:extLst>
      <p:ext uri="{BB962C8B-B14F-4D97-AF65-F5344CB8AC3E}">
        <p14:creationId xmlns:p14="http://schemas.microsoft.com/office/powerpoint/2010/main" val="270559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E68A2-C55C-5F40-8D11-6AC3F140AA26}"/>
              </a:ext>
            </a:extLst>
          </p:cNvPr>
          <p:cNvSpPr>
            <a:spLocks noGrp="1"/>
          </p:cNvSpPr>
          <p:nvPr>
            <p:ph type="title"/>
          </p:nvPr>
        </p:nvSpPr>
        <p:spPr/>
        <p:txBody>
          <a:bodyPr/>
          <a:lstStyle/>
          <a:p>
            <a:r>
              <a:rPr lang="fr-FR" dirty="0"/>
              <a:t>Kas tai </a:t>
            </a:r>
            <a:r>
              <a:rPr lang="fr-FR" dirty="0" err="1"/>
              <a:t>yra</a:t>
            </a:r>
            <a:r>
              <a:rPr lang="fr-FR" dirty="0"/>
              <a:t> SRAUTAS (flow)?</a:t>
            </a:r>
            <a:br>
              <a:rPr lang="en-US" dirty="0"/>
            </a:br>
            <a:endParaRPr lang="en-US" dirty="0"/>
          </a:p>
        </p:txBody>
      </p:sp>
      <p:sp>
        <p:nvSpPr>
          <p:cNvPr id="3" name="Content Placeholder 2">
            <a:extLst>
              <a:ext uri="{FF2B5EF4-FFF2-40B4-BE49-F238E27FC236}">
                <a16:creationId xmlns:a16="http://schemas.microsoft.com/office/drawing/2014/main" id="{E0CD908F-F900-094B-969A-C871BEAE9CCF}"/>
              </a:ext>
            </a:extLst>
          </p:cNvPr>
          <p:cNvSpPr>
            <a:spLocks noGrp="1"/>
          </p:cNvSpPr>
          <p:nvPr>
            <p:ph idx="1"/>
          </p:nvPr>
        </p:nvSpPr>
        <p:spPr>
          <a:xfrm>
            <a:off x="3869268" y="136634"/>
            <a:ext cx="7315200" cy="5848114"/>
          </a:xfrm>
        </p:spPr>
        <p:txBody>
          <a:bodyPr>
            <a:normAutofit/>
          </a:bodyPr>
          <a:lstStyle/>
          <a:p>
            <a:pPr marL="0" indent="0">
              <a:buNone/>
            </a:pPr>
            <a:r>
              <a:rPr lang="fr-FR" dirty="0"/>
              <a:t>2 </a:t>
            </a:r>
            <a:r>
              <a:rPr lang="fr-FR" dirty="0" err="1"/>
              <a:t>amerikiečiai</a:t>
            </a:r>
            <a:r>
              <a:rPr lang="fr-FR" dirty="0"/>
              <a:t> </a:t>
            </a:r>
            <a:r>
              <a:rPr lang="fr-FR" dirty="0" err="1"/>
              <a:t>mokslininkai</a:t>
            </a:r>
            <a:r>
              <a:rPr lang="fr-FR" dirty="0"/>
              <a:t>, Ryan </a:t>
            </a:r>
            <a:r>
              <a:rPr lang="fr-FR" dirty="0" err="1"/>
              <a:t>ir</a:t>
            </a:r>
            <a:r>
              <a:rPr lang="fr-FR" dirty="0"/>
              <a:t> </a:t>
            </a:r>
            <a:r>
              <a:rPr lang="fr-FR" dirty="0" err="1"/>
              <a:t>Deci</a:t>
            </a:r>
            <a:r>
              <a:rPr lang="fr-FR" dirty="0"/>
              <a:t>, </a:t>
            </a:r>
            <a:r>
              <a:rPr lang="fr-FR" dirty="0" err="1"/>
              <a:t>atsakė</a:t>
            </a:r>
            <a:r>
              <a:rPr lang="fr-FR" dirty="0"/>
              <a:t> </a:t>
            </a:r>
            <a:r>
              <a:rPr lang="fr-FR" dirty="0" err="1"/>
              <a:t>į</a:t>
            </a:r>
            <a:r>
              <a:rPr lang="fr-FR" dirty="0"/>
              <a:t> </a:t>
            </a:r>
            <a:r>
              <a:rPr lang="fr-FR" dirty="0" err="1"/>
              <a:t>klausimą</a:t>
            </a:r>
            <a:r>
              <a:rPr lang="fr-FR" dirty="0"/>
              <a:t>, </a:t>
            </a:r>
            <a:r>
              <a:rPr lang="fr-FR" dirty="0" err="1"/>
              <a:t>kokie</a:t>
            </a:r>
            <a:r>
              <a:rPr lang="fr-FR" dirty="0"/>
              <a:t> </a:t>
            </a:r>
            <a:r>
              <a:rPr lang="fr-FR" dirty="0" err="1"/>
              <a:t>yra</a:t>
            </a:r>
            <a:r>
              <a:rPr lang="fr-FR" dirty="0"/>
              <a:t> 3 </a:t>
            </a:r>
            <a:r>
              <a:rPr lang="fr-FR" dirty="0" err="1"/>
              <a:t>dalykai</a:t>
            </a:r>
            <a:r>
              <a:rPr lang="fr-FR" dirty="0"/>
              <a:t>, </a:t>
            </a:r>
            <a:r>
              <a:rPr lang="fr-FR" dirty="0" err="1"/>
              <a:t>kurie</a:t>
            </a:r>
            <a:r>
              <a:rPr lang="fr-FR" dirty="0"/>
              <a:t> </a:t>
            </a:r>
            <a:r>
              <a:rPr lang="fr-FR" dirty="0" err="1"/>
              <a:t>sintezuoja</a:t>
            </a:r>
            <a:r>
              <a:rPr lang="fr-FR" dirty="0"/>
              <a:t> tai, ko </a:t>
            </a:r>
            <a:r>
              <a:rPr lang="lt-LT" dirty="0"/>
              <a:t>žmogui reikia?</a:t>
            </a:r>
            <a:endParaRPr lang="en-US" dirty="0"/>
          </a:p>
          <a:p>
            <a:pPr marL="0" indent="0">
              <a:buNone/>
            </a:pPr>
            <a:r>
              <a:rPr lang="lt-LT" dirty="0"/>
              <a:t>Jie išskyrė 3 pagrindinius psichologinius poreikius:</a:t>
            </a:r>
            <a:endParaRPr lang="en-US" dirty="0"/>
          </a:p>
          <a:p>
            <a:pPr marL="0" lvl="0" indent="0">
              <a:buNone/>
            </a:pPr>
            <a:r>
              <a:rPr lang="lt-LT" dirty="0"/>
              <a:t>1. kompetencijos – naudoti savo gebėjimus, kad efektyviau bendrautumėte su aplinka. Profesiniame, asmeniniame ar apskritai gyvenime norisi galėti pasakyti: „O! Tai, ką aš sugebu yra naudinga man sąveikaujant su tuo, kas mane supa.“</a:t>
            </a:r>
            <a:endParaRPr lang="en-US" dirty="0"/>
          </a:p>
          <a:p>
            <a:pPr marL="0" lvl="0" indent="0">
              <a:buNone/>
            </a:pPr>
            <a:r>
              <a:rPr lang="lt-LT" dirty="0"/>
              <a:t>2. socialiniai santykiai – jausti ryšį su kitais, turėti priklausymo jausmą. Mums yra būtina turėti socialinių santykių, jausti ryšį su kitais (ką kiekvienas iš mūsų galėjo patirti pandemijos metu).</a:t>
            </a:r>
            <a:endParaRPr lang="en-US" dirty="0"/>
          </a:p>
          <a:p>
            <a:pPr marL="0" lvl="0" indent="0">
              <a:buNone/>
            </a:pPr>
            <a:r>
              <a:rPr lang="lt-LT" dirty="0"/>
              <a:t>3. apsisprendimas (</a:t>
            </a:r>
            <a:r>
              <a:rPr lang="lt-LT" dirty="0" err="1"/>
              <a:t>self-determination</a:t>
            </a:r>
            <a:r>
              <a:rPr lang="lt-LT" dirty="0"/>
              <a:t>) – būti savo elgesio ištakose, elgtis pagal savo įsitikinimus ir vertybes. Apsisprendimas reiškia, kad tai aš pasirinkau daryti tai, ką darau ; aš pats kontroliuoju tai, ką darau. Tai nėra man primesta. Aš pats tai pasirinkau.</a:t>
            </a:r>
            <a:endParaRPr lang="en-US" dirty="0"/>
          </a:p>
          <a:p>
            <a:pPr marL="0" indent="0">
              <a:buNone/>
            </a:pPr>
            <a:endParaRPr lang="en-US" dirty="0"/>
          </a:p>
        </p:txBody>
      </p:sp>
    </p:spTree>
    <p:extLst>
      <p:ext uri="{BB962C8B-B14F-4D97-AF65-F5344CB8AC3E}">
        <p14:creationId xmlns:p14="http://schemas.microsoft.com/office/powerpoint/2010/main" val="600108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1B7D3-ADFB-D146-9293-D0A17D4C8A5F}"/>
              </a:ext>
            </a:extLst>
          </p:cNvPr>
          <p:cNvSpPr>
            <a:spLocks noGrp="1"/>
          </p:cNvSpPr>
          <p:nvPr>
            <p:ph type="title"/>
          </p:nvPr>
        </p:nvSpPr>
        <p:spPr/>
        <p:txBody>
          <a:bodyPr/>
          <a:lstStyle/>
          <a:p>
            <a:r>
              <a:rPr lang="lt-LT" dirty="0"/>
              <a:t>Apsisprendimas (</a:t>
            </a:r>
            <a:r>
              <a:rPr lang="lt-LT" dirty="0" err="1"/>
              <a:t>self-determination</a:t>
            </a:r>
            <a:r>
              <a:rPr lang="lt-LT" dirty="0"/>
              <a:t>)</a:t>
            </a:r>
            <a:br>
              <a:rPr lang="en-US" dirty="0"/>
            </a:br>
            <a:endParaRPr lang="en-US" dirty="0"/>
          </a:p>
        </p:txBody>
      </p:sp>
      <p:graphicFrame>
        <p:nvGraphicFramePr>
          <p:cNvPr id="8" name="Content Placeholder 7">
            <a:extLst>
              <a:ext uri="{FF2B5EF4-FFF2-40B4-BE49-F238E27FC236}">
                <a16:creationId xmlns:a16="http://schemas.microsoft.com/office/drawing/2014/main" id="{2016D73A-503E-FA49-8756-53A1151BD53E}"/>
              </a:ext>
            </a:extLst>
          </p:cNvPr>
          <p:cNvGraphicFramePr>
            <a:graphicFrameLocks noGrp="1"/>
          </p:cNvGraphicFramePr>
          <p:nvPr>
            <p:ph idx="1"/>
            <p:extLst>
              <p:ext uri="{D42A27DB-BD31-4B8C-83A1-F6EECF244321}">
                <p14:modId xmlns:p14="http://schemas.microsoft.com/office/powerpoint/2010/main" val="179258696"/>
              </p:ext>
            </p:extLst>
          </p:nvPr>
        </p:nvGraphicFramePr>
        <p:xfrm>
          <a:off x="3899337" y="2167402"/>
          <a:ext cx="7399282" cy="3318999"/>
        </p:xfrm>
        <a:graphic>
          <a:graphicData uri="http://schemas.openxmlformats.org/drawingml/2006/table">
            <a:tbl>
              <a:tblPr firstRow="1" firstCol="1" bandRow="1">
                <a:tableStyleId>{5C22544A-7EE6-4342-B048-85BDC9FD1C3A}</a:tableStyleId>
              </a:tblPr>
              <a:tblGrid>
                <a:gridCol w="1232667">
                  <a:extLst>
                    <a:ext uri="{9D8B030D-6E8A-4147-A177-3AD203B41FA5}">
                      <a16:colId xmlns:a16="http://schemas.microsoft.com/office/drawing/2014/main" val="6509009"/>
                    </a:ext>
                  </a:extLst>
                </a:gridCol>
                <a:gridCol w="1232667">
                  <a:extLst>
                    <a:ext uri="{9D8B030D-6E8A-4147-A177-3AD203B41FA5}">
                      <a16:colId xmlns:a16="http://schemas.microsoft.com/office/drawing/2014/main" val="386803413"/>
                    </a:ext>
                  </a:extLst>
                </a:gridCol>
                <a:gridCol w="1233487">
                  <a:extLst>
                    <a:ext uri="{9D8B030D-6E8A-4147-A177-3AD203B41FA5}">
                      <a16:colId xmlns:a16="http://schemas.microsoft.com/office/drawing/2014/main" val="2997968209"/>
                    </a:ext>
                  </a:extLst>
                </a:gridCol>
                <a:gridCol w="1233487">
                  <a:extLst>
                    <a:ext uri="{9D8B030D-6E8A-4147-A177-3AD203B41FA5}">
                      <a16:colId xmlns:a16="http://schemas.microsoft.com/office/drawing/2014/main" val="677319454"/>
                    </a:ext>
                  </a:extLst>
                </a:gridCol>
                <a:gridCol w="1233487">
                  <a:extLst>
                    <a:ext uri="{9D8B030D-6E8A-4147-A177-3AD203B41FA5}">
                      <a16:colId xmlns:a16="http://schemas.microsoft.com/office/drawing/2014/main" val="653847081"/>
                    </a:ext>
                  </a:extLst>
                </a:gridCol>
                <a:gridCol w="1233487">
                  <a:extLst>
                    <a:ext uri="{9D8B030D-6E8A-4147-A177-3AD203B41FA5}">
                      <a16:colId xmlns:a16="http://schemas.microsoft.com/office/drawing/2014/main" val="1076066080"/>
                    </a:ext>
                  </a:extLst>
                </a:gridCol>
              </a:tblGrid>
              <a:tr h="1422428">
                <a:tc>
                  <a:txBody>
                    <a:bodyPr/>
                    <a:lstStyle/>
                    <a:p>
                      <a:pPr algn="ctr">
                        <a:spcAft>
                          <a:spcPts val="0"/>
                        </a:spcAft>
                      </a:pPr>
                      <a:r>
                        <a:rPr lang="en-US" sz="1200">
                          <a:effectLst/>
                        </a:rPr>
                        <a:t>Amotyvacija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spcAft>
                          <a:spcPts val="0"/>
                        </a:spcAft>
                      </a:pPr>
                      <a:r>
                        <a:rPr lang="en-US" sz="1200">
                          <a:effectLst/>
                        </a:rPr>
                        <a:t>Išorinė motyvacija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gn="ctr">
                        <a:spcAft>
                          <a:spcPts val="0"/>
                        </a:spcAft>
                      </a:pPr>
                      <a:r>
                        <a:rPr lang="en-US" sz="1200">
                          <a:effectLst/>
                        </a:rPr>
                        <a:t>Vidinė motyvacija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a:txBody>
                    <a:bodyPr/>
                    <a:lstStyle/>
                    <a:p>
                      <a:pPr algn="ctr">
                        <a:spcAft>
                          <a:spcPts val="0"/>
                        </a:spcAft>
                      </a:pPr>
                      <a:r>
                        <a:rPr lang="en-US" sz="1200">
                          <a:effectLst/>
                        </a:rPr>
                        <a:t>Vidinė motyvacija (intrinsic)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98468716"/>
                  </a:ext>
                </a:extLst>
              </a:tr>
              <a:tr h="1422428">
                <a:tc>
                  <a:txBody>
                    <a:bodyPr/>
                    <a:lstStyle/>
                    <a:p>
                      <a:pPr algn="ctr">
                        <a:spcAft>
                          <a:spcPts val="0"/>
                        </a:spcAft>
                      </a:pPr>
                      <a:r>
                        <a:rPr lang="en-US" sz="1200">
                          <a:effectLst/>
                        </a:rPr>
                        <a:t>Reguliavimas nevyksta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Išorinis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Įvestas/introdukuotas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Nustatytas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Integruotas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dirty="0" err="1">
                          <a:effectLst/>
                        </a:rPr>
                        <a:t>Vidinis</a:t>
                      </a:r>
                      <a:r>
                        <a:rPr lang="en-US" sz="1200" dirty="0">
                          <a:effectLst/>
                        </a:rPr>
                        <a:t> </a:t>
                      </a:r>
                      <a:r>
                        <a:rPr lang="en-US" sz="1200" dirty="0" err="1">
                          <a:effectLst/>
                        </a:rPr>
                        <a:t>reguliavimas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6946814"/>
                  </a:ext>
                </a:extLst>
              </a:tr>
              <a:tr h="474143">
                <a:tc>
                  <a:txBody>
                    <a:bodyPr/>
                    <a:lstStyle/>
                    <a:p>
                      <a:pPr algn="ctr">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1200" dirty="0">
                          <a:effectLst/>
                        </a:rPr>
                        <a:t>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22139867"/>
                  </a:ext>
                </a:extLst>
              </a:tr>
            </a:tbl>
          </a:graphicData>
        </a:graphic>
      </p:graphicFrame>
      <p:sp>
        <p:nvSpPr>
          <p:cNvPr id="9" name="Rectangle 5">
            <a:extLst>
              <a:ext uri="{FF2B5EF4-FFF2-40B4-BE49-F238E27FC236}">
                <a16:creationId xmlns:a16="http://schemas.microsoft.com/office/drawing/2014/main" id="{92A6AC97-7BB4-D24F-8128-1869D5A23D88}"/>
              </a:ext>
            </a:extLst>
          </p:cNvPr>
          <p:cNvSpPr>
            <a:spLocks noChangeArrowheads="1"/>
          </p:cNvSpPr>
          <p:nvPr/>
        </p:nvSpPr>
        <p:spPr bwMode="auto">
          <a:xfrm>
            <a:off x="4622850" y="2784475"/>
            <a:ext cx="1223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Right Arrow 9">
            <a:extLst>
              <a:ext uri="{FF2B5EF4-FFF2-40B4-BE49-F238E27FC236}">
                <a16:creationId xmlns:a16="http://schemas.microsoft.com/office/drawing/2014/main" id="{0B6BCA91-E69F-2C4E-92A2-F5E91AD21758}"/>
              </a:ext>
            </a:extLst>
          </p:cNvPr>
          <p:cNvSpPr/>
          <p:nvPr/>
        </p:nvSpPr>
        <p:spPr>
          <a:xfrm flipV="1">
            <a:off x="5433850" y="1954921"/>
            <a:ext cx="285881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6">
            <a:extLst>
              <a:ext uri="{FF2B5EF4-FFF2-40B4-BE49-F238E27FC236}">
                <a16:creationId xmlns:a16="http://schemas.microsoft.com/office/drawing/2014/main" id="{A05A7652-A3DB-9843-B640-F11142C9A8CB}"/>
              </a:ext>
            </a:extLst>
          </p:cNvPr>
          <p:cNvSpPr>
            <a:spLocks noChangeArrowheads="1"/>
          </p:cNvSpPr>
          <p:nvPr/>
        </p:nvSpPr>
        <p:spPr bwMode="auto">
          <a:xfrm>
            <a:off x="3803042" y="1724443"/>
            <a:ext cx="12234813"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Amotyvuotas</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en-US" sz="16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Apsisprend</a:t>
            </a:r>
            <a:r>
              <a:rPr kumimoji="0" lang="lt-LT" altLang="en-US" sz="16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ęs</a:t>
            </a:r>
            <a:r>
              <a:rPr kumimoji="0" lang="lt-LT" altLang="en-US"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lt-LT" altLang="en-US" sz="16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self-determinated</a:t>
            </a:r>
            <a:r>
              <a:rPr kumimoji="0" lang="lt-LT"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lt-LT" altLang="en-US" sz="1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t-LT"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1589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1C75A-753B-C641-AB13-18EBFBBA3E3A}"/>
              </a:ext>
            </a:extLst>
          </p:cNvPr>
          <p:cNvSpPr>
            <a:spLocks noGrp="1"/>
          </p:cNvSpPr>
          <p:nvPr>
            <p:ph type="title"/>
          </p:nvPr>
        </p:nvSpPr>
        <p:spPr/>
        <p:txBody>
          <a:bodyPr/>
          <a:lstStyle/>
          <a:p>
            <a:r>
              <a:rPr lang="en-US" dirty="0" err="1"/>
              <a:t>Amotyvacija</a:t>
            </a:r>
            <a:endParaRPr lang="en-US" dirty="0"/>
          </a:p>
        </p:txBody>
      </p:sp>
      <p:sp>
        <p:nvSpPr>
          <p:cNvPr id="3" name="Content Placeholder 2">
            <a:extLst>
              <a:ext uri="{FF2B5EF4-FFF2-40B4-BE49-F238E27FC236}">
                <a16:creationId xmlns:a16="http://schemas.microsoft.com/office/drawing/2014/main" id="{0EA3E77A-661A-3C4F-A8CB-A1E77D1DD613}"/>
              </a:ext>
            </a:extLst>
          </p:cNvPr>
          <p:cNvSpPr>
            <a:spLocks noGrp="1"/>
          </p:cNvSpPr>
          <p:nvPr>
            <p:ph idx="1"/>
          </p:nvPr>
        </p:nvSpPr>
        <p:spPr/>
        <p:txBody>
          <a:bodyPr>
            <a:normAutofit/>
          </a:bodyPr>
          <a:lstStyle/>
          <a:p>
            <a:pPr marL="0" lvl="0" indent="0">
              <a:buNone/>
            </a:pPr>
            <a:r>
              <a:rPr lang="en-US" dirty="0"/>
              <a:t>1. </a:t>
            </a:r>
            <a:r>
              <a:rPr lang="en-US" dirty="0" err="1"/>
              <a:t>Amotyvacija</a:t>
            </a:r>
            <a:r>
              <a:rPr lang="en-US" dirty="0"/>
              <a:t> – </a:t>
            </a:r>
            <a:r>
              <a:rPr lang="en-US" dirty="0" err="1"/>
              <a:t>veiksmo</a:t>
            </a:r>
            <a:r>
              <a:rPr lang="en-US" dirty="0"/>
              <a:t> </a:t>
            </a:r>
            <a:r>
              <a:rPr lang="en-US" dirty="0" err="1"/>
              <a:t>trūkumas</a:t>
            </a:r>
            <a:r>
              <a:rPr lang="en-US" dirty="0"/>
              <a:t> </a:t>
            </a:r>
            <a:r>
              <a:rPr lang="en-US" dirty="0" err="1"/>
              <a:t>arba</a:t>
            </a:r>
            <a:r>
              <a:rPr lang="en-US" dirty="0"/>
              <a:t> </a:t>
            </a:r>
            <a:r>
              <a:rPr lang="en-US" dirty="0" err="1"/>
              <a:t>pasyvus</a:t>
            </a:r>
            <a:r>
              <a:rPr lang="en-US" dirty="0"/>
              <a:t> </a:t>
            </a:r>
            <a:r>
              <a:rPr lang="en-US" dirty="0" err="1"/>
              <a:t>veikimas</a:t>
            </a:r>
            <a:r>
              <a:rPr lang="en-US" dirty="0"/>
              <a:t>, </a:t>
            </a:r>
            <a:r>
              <a:rPr lang="en-US" dirty="0" err="1"/>
              <a:t>kurį</a:t>
            </a:r>
            <a:r>
              <a:rPr lang="en-US" dirty="0"/>
              <a:t> </a:t>
            </a:r>
            <a:r>
              <a:rPr lang="en-US" dirty="0" err="1"/>
              <a:t>sąlygoja</a:t>
            </a:r>
            <a:r>
              <a:rPr lang="en-US" dirty="0"/>
              <a:t>: </a:t>
            </a:r>
          </a:p>
          <a:p>
            <a:pPr lvl="0"/>
            <a:r>
              <a:rPr lang="en-US" dirty="0" err="1"/>
              <a:t>Negalėjimas</a:t>
            </a:r>
            <a:r>
              <a:rPr lang="en-US" dirty="0"/>
              <a:t> </a:t>
            </a:r>
            <a:r>
              <a:rPr lang="en-US" dirty="0" err="1"/>
              <a:t>pasiekti</a:t>
            </a:r>
            <a:r>
              <a:rPr lang="en-US" dirty="0"/>
              <a:t> </a:t>
            </a:r>
            <a:r>
              <a:rPr lang="en-US" dirty="0" err="1"/>
              <a:t>tikslų</a:t>
            </a:r>
            <a:r>
              <a:rPr lang="en-US" dirty="0"/>
              <a:t>;</a:t>
            </a:r>
          </a:p>
          <a:p>
            <a:pPr lvl="0"/>
            <a:r>
              <a:rPr lang="en-US" dirty="0" err="1"/>
              <a:t>Kompetencijų</a:t>
            </a:r>
            <a:r>
              <a:rPr lang="en-US" dirty="0"/>
              <a:t> </a:t>
            </a:r>
            <a:r>
              <a:rPr lang="en-US" dirty="0" err="1"/>
              <a:t>trūkumas</a:t>
            </a:r>
            <a:r>
              <a:rPr lang="en-US" dirty="0"/>
              <a:t>;</a:t>
            </a:r>
          </a:p>
          <a:p>
            <a:pPr lvl="0"/>
            <a:r>
              <a:rPr lang="en-US" dirty="0" err="1"/>
              <a:t>Vertės</a:t>
            </a:r>
            <a:r>
              <a:rPr lang="en-US" dirty="0"/>
              <a:t> </a:t>
            </a:r>
            <a:r>
              <a:rPr lang="en-US" dirty="0" err="1"/>
              <a:t>trūkumas</a:t>
            </a:r>
            <a:r>
              <a:rPr lang="en-US" dirty="0"/>
              <a:t> </a:t>
            </a:r>
            <a:r>
              <a:rPr lang="en-US" dirty="0" err="1"/>
              <a:t>individo</a:t>
            </a:r>
            <a:r>
              <a:rPr lang="en-US" dirty="0"/>
              <a:t> </a:t>
            </a:r>
            <a:r>
              <a:rPr lang="en-US" dirty="0" err="1"/>
              <a:t>akyse</a:t>
            </a:r>
            <a:r>
              <a:rPr lang="en-US" dirty="0"/>
              <a:t>.</a:t>
            </a:r>
          </a:p>
          <a:p>
            <a:pPr marL="0" lvl="0" indent="0">
              <a:buNone/>
            </a:pPr>
            <a:endParaRPr lang="en-US" dirty="0"/>
          </a:p>
          <a:p>
            <a:pPr marL="0" lvl="0" indent="0">
              <a:buNone/>
            </a:pPr>
            <a:r>
              <a:rPr lang="pl-PL" i="1" dirty="0" err="1"/>
              <a:t>Gyvenime</a:t>
            </a:r>
            <a:r>
              <a:rPr lang="pl-PL" i="1" dirty="0"/>
              <a:t> </a:t>
            </a:r>
            <a:r>
              <a:rPr lang="pl-PL" i="1" dirty="0" err="1"/>
              <a:t>pasitaiko</a:t>
            </a:r>
            <a:r>
              <a:rPr lang="pl-PL" i="1" dirty="0"/>
              <a:t> </a:t>
            </a:r>
            <a:r>
              <a:rPr lang="pl-PL" i="1" dirty="0" err="1"/>
              <a:t>tokių</a:t>
            </a:r>
            <a:r>
              <a:rPr lang="pl-PL" i="1" dirty="0"/>
              <a:t> </a:t>
            </a:r>
            <a:r>
              <a:rPr lang="pl-PL" i="1" dirty="0" err="1"/>
              <a:t>situacijų</a:t>
            </a:r>
            <a:r>
              <a:rPr lang="pl-PL" i="1" dirty="0"/>
              <a:t>, </a:t>
            </a:r>
            <a:r>
              <a:rPr lang="pl-PL" i="1" dirty="0" err="1"/>
              <a:t>kai</a:t>
            </a:r>
            <a:r>
              <a:rPr lang="pl-PL" i="1" dirty="0"/>
              <a:t> </a:t>
            </a:r>
            <a:r>
              <a:rPr lang="pl-PL" i="1" dirty="0" err="1"/>
              <a:t>jaučiamės</a:t>
            </a:r>
            <a:r>
              <a:rPr lang="pl-PL" i="1" dirty="0"/>
              <a:t> </a:t>
            </a:r>
            <a:r>
              <a:rPr lang="pl-PL" i="1" dirty="0" err="1"/>
              <a:t>demotyvuoti</a:t>
            </a:r>
            <a:r>
              <a:rPr lang="pl-PL" i="1" dirty="0"/>
              <a:t>. </a:t>
            </a:r>
            <a:r>
              <a:rPr lang="pl-PL" i="1" dirty="0" err="1"/>
              <a:t>Panagrinėkime</a:t>
            </a:r>
            <a:r>
              <a:rPr lang="pl-PL" i="1" dirty="0"/>
              <a:t> </a:t>
            </a:r>
            <a:r>
              <a:rPr lang="pl-PL" i="1" dirty="0" err="1"/>
              <a:t>pavyzdį</a:t>
            </a:r>
            <a:r>
              <a:rPr lang="pl-PL" i="1" dirty="0"/>
              <a:t>: </a:t>
            </a:r>
            <a:endParaRPr lang="en-US" i="1" dirty="0"/>
          </a:p>
          <a:p>
            <a:pPr marL="0" indent="0">
              <a:buNone/>
            </a:pPr>
            <a:r>
              <a:rPr lang="en-US" i="1" dirty="0" err="1"/>
              <a:t>Jūsų</a:t>
            </a:r>
            <a:r>
              <a:rPr lang="en-US" i="1" dirty="0"/>
              <a:t> </a:t>
            </a:r>
            <a:r>
              <a:rPr lang="en-US" i="1" dirty="0" err="1"/>
              <a:t>geras</a:t>
            </a:r>
            <a:r>
              <a:rPr lang="en-US" i="1" dirty="0"/>
              <a:t> </a:t>
            </a:r>
            <a:r>
              <a:rPr lang="en-US" i="1" dirty="0" err="1"/>
              <a:t>draugas</a:t>
            </a:r>
            <a:r>
              <a:rPr lang="en-US" i="1" dirty="0"/>
              <a:t> </a:t>
            </a:r>
            <a:r>
              <a:rPr lang="en-US" i="1" dirty="0" err="1"/>
              <a:t>buvo</a:t>
            </a:r>
            <a:r>
              <a:rPr lang="en-US" i="1" dirty="0"/>
              <a:t> </a:t>
            </a:r>
            <a:r>
              <a:rPr lang="en-US" i="1" dirty="0" err="1"/>
              <a:t>Evereste</a:t>
            </a:r>
            <a:r>
              <a:rPr lang="en-US" i="1" dirty="0"/>
              <a:t>. </a:t>
            </a:r>
            <a:r>
              <a:rPr lang="pl-PL" i="1" dirty="0"/>
              <a:t>Ir </a:t>
            </a:r>
            <a:r>
              <a:rPr lang="pl-PL" i="1" dirty="0" err="1"/>
              <a:t>sako</a:t>
            </a:r>
            <a:r>
              <a:rPr lang="pl-PL" i="1" dirty="0"/>
              <a:t> </a:t>
            </a:r>
            <a:r>
              <a:rPr lang="pl-PL" i="1" dirty="0" err="1"/>
              <a:t>jums</a:t>
            </a:r>
            <a:r>
              <a:rPr lang="pl-PL" i="1" dirty="0"/>
              <a:t>: ten </a:t>
            </a:r>
            <a:r>
              <a:rPr lang="pl-PL" i="1" dirty="0" err="1"/>
              <a:t>buvo</a:t>
            </a:r>
            <a:r>
              <a:rPr lang="pl-PL" i="1" dirty="0"/>
              <a:t> </a:t>
            </a:r>
            <a:r>
              <a:rPr lang="pl-PL" i="1" dirty="0" err="1"/>
              <a:t>nerealu</a:t>
            </a:r>
            <a:r>
              <a:rPr lang="pl-PL" i="1" dirty="0"/>
              <a:t>! </a:t>
            </a:r>
            <a:r>
              <a:rPr lang="pl-PL" i="1" dirty="0" err="1"/>
              <a:t>Būtinai</a:t>
            </a:r>
            <a:r>
              <a:rPr lang="pl-PL" i="1" dirty="0"/>
              <a:t> </a:t>
            </a:r>
            <a:r>
              <a:rPr lang="pl-PL" i="1" dirty="0" err="1"/>
              <a:t>turėtum</a:t>
            </a:r>
            <a:r>
              <a:rPr lang="pl-PL" i="1" dirty="0"/>
              <a:t> </a:t>
            </a:r>
            <a:r>
              <a:rPr lang="pl-PL" i="1" dirty="0" err="1"/>
              <a:t>pabandyti</a:t>
            </a:r>
            <a:r>
              <a:rPr lang="pl-PL" i="1" dirty="0"/>
              <a:t> </a:t>
            </a:r>
            <a:r>
              <a:rPr lang="pl-PL" i="1" dirty="0" err="1"/>
              <a:t>užlipti</a:t>
            </a:r>
            <a:r>
              <a:rPr lang="pl-PL" i="1" dirty="0"/>
              <a:t> </a:t>
            </a:r>
            <a:r>
              <a:rPr lang="pl-PL" i="1" dirty="0" err="1"/>
              <a:t>į</a:t>
            </a:r>
            <a:r>
              <a:rPr lang="pl-PL" i="1" dirty="0"/>
              <a:t> </a:t>
            </a:r>
            <a:r>
              <a:rPr lang="pl-PL" i="1" dirty="0" err="1"/>
              <a:t>Everestą</a:t>
            </a:r>
            <a:r>
              <a:rPr lang="pl-PL" i="1" dirty="0"/>
              <a:t>. </a:t>
            </a:r>
            <a:r>
              <a:rPr lang="pl-PL" i="1" dirty="0" err="1"/>
              <a:t>Tuo</a:t>
            </a:r>
            <a:r>
              <a:rPr lang="pl-PL" i="1" dirty="0"/>
              <a:t> </a:t>
            </a:r>
            <a:r>
              <a:rPr lang="pl-PL" i="1" dirty="0" err="1"/>
              <a:t>tarpu</a:t>
            </a:r>
            <a:r>
              <a:rPr lang="pl-PL" i="1" dirty="0"/>
              <a:t> jus </a:t>
            </a:r>
            <a:r>
              <a:rPr lang="pl-PL" i="1" dirty="0" err="1"/>
              <a:t>paniškai</a:t>
            </a:r>
            <a:r>
              <a:rPr lang="pl-PL" i="1" dirty="0"/>
              <a:t> </a:t>
            </a:r>
            <a:r>
              <a:rPr lang="pl-PL" i="1" dirty="0" err="1"/>
              <a:t>bijote</a:t>
            </a:r>
            <a:r>
              <a:rPr lang="pl-PL" i="1" dirty="0"/>
              <a:t> </a:t>
            </a:r>
            <a:r>
              <a:rPr lang="pl-PL" i="1" dirty="0" err="1"/>
              <a:t>aukščio</a:t>
            </a:r>
            <a:r>
              <a:rPr lang="pl-PL" i="1" dirty="0"/>
              <a:t>  </a:t>
            </a:r>
            <a:r>
              <a:rPr lang="pl-PL" i="1" dirty="0" err="1"/>
              <a:t>ir</a:t>
            </a:r>
            <a:r>
              <a:rPr lang="pl-PL" i="1" dirty="0"/>
              <a:t> </a:t>
            </a:r>
            <a:r>
              <a:rPr lang="pl-PL" i="1" dirty="0" err="1"/>
              <a:t>pradedate</a:t>
            </a:r>
            <a:r>
              <a:rPr lang="pl-PL" i="1" dirty="0"/>
              <a:t> </a:t>
            </a:r>
            <a:r>
              <a:rPr lang="pl-PL" i="1" dirty="0" err="1"/>
              <a:t>dūsti</a:t>
            </a:r>
            <a:r>
              <a:rPr lang="pl-PL" i="1" dirty="0"/>
              <a:t> po 15 </a:t>
            </a:r>
            <a:r>
              <a:rPr lang="pl-PL" i="1" dirty="0" err="1"/>
              <a:t>minučių</a:t>
            </a:r>
            <a:r>
              <a:rPr lang="pl-PL" i="1" dirty="0"/>
              <a:t> </a:t>
            </a:r>
            <a:r>
              <a:rPr lang="pl-PL" i="1" dirty="0" err="1"/>
              <a:t>ėjimo</a:t>
            </a:r>
            <a:r>
              <a:rPr lang="pl-PL" i="1" dirty="0"/>
              <a:t> – tai </a:t>
            </a:r>
            <a:r>
              <a:rPr lang="pl-PL" i="1" dirty="0" err="1"/>
              <a:t>yra</a:t>
            </a:r>
            <a:r>
              <a:rPr lang="pl-PL" i="1" dirty="0"/>
              <a:t> </a:t>
            </a:r>
            <a:r>
              <a:rPr lang="pl-PL" i="1" dirty="0" err="1"/>
              <a:t>vienas</a:t>
            </a:r>
            <a:r>
              <a:rPr lang="pl-PL" i="1" dirty="0"/>
              <a:t> </a:t>
            </a:r>
            <a:r>
              <a:rPr lang="pl-PL" i="1" dirty="0" err="1"/>
              <a:t>iš</a:t>
            </a:r>
            <a:r>
              <a:rPr lang="pl-PL" i="1" dirty="0"/>
              <a:t> </a:t>
            </a:r>
            <a:r>
              <a:rPr lang="pl-PL" i="1" dirty="0" err="1"/>
              <a:t>amotyvacijos</a:t>
            </a:r>
            <a:r>
              <a:rPr lang="pl-PL" i="1" dirty="0"/>
              <a:t> </a:t>
            </a:r>
            <a:r>
              <a:rPr lang="pl-PL" i="1" dirty="0" err="1"/>
              <a:t>pavyzdžių</a:t>
            </a:r>
            <a:r>
              <a:rPr lang="pl-PL" i="1" dirty="0"/>
              <a:t>.</a:t>
            </a:r>
            <a:endParaRPr lang="en-US" i="1" dirty="0"/>
          </a:p>
          <a:p>
            <a:pPr marL="0" lvl="0" indent="0">
              <a:buNone/>
            </a:pPr>
            <a:endParaRPr lang="en-US" dirty="0"/>
          </a:p>
        </p:txBody>
      </p:sp>
    </p:spTree>
    <p:extLst>
      <p:ext uri="{BB962C8B-B14F-4D97-AF65-F5344CB8AC3E}">
        <p14:creationId xmlns:p14="http://schemas.microsoft.com/office/powerpoint/2010/main" val="3048356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468E3-0557-6945-8961-8D0157C5E047}"/>
              </a:ext>
            </a:extLst>
          </p:cNvPr>
          <p:cNvSpPr>
            <a:spLocks noGrp="1"/>
          </p:cNvSpPr>
          <p:nvPr>
            <p:ph type="title"/>
          </p:nvPr>
        </p:nvSpPr>
        <p:spPr/>
        <p:txBody>
          <a:bodyPr/>
          <a:lstStyle/>
          <a:p>
            <a:r>
              <a:rPr lang="en-US" dirty="0" err="1"/>
              <a:t>Išorinė</a:t>
            </a:r>
            <a:r>
              <a:rPr lang="en-US" dirty="0"/>
              <a:t> </a:t>
            </a:r>
            <a:r>
              <a:rPr lang="en-US" dirty="0" err="1"/>
              <a:t>motyvacija</a:t>
            </a:r>
            <a:endParaRPr lang="en-US" dirty="0"/>
          </a:p>
        </p:txBody>
      </p:sp>
      <p:sp>
        <p:nvSpPr>
          <p:cNvPr id="3" name="Content Placeholder 2">
            <a:extLst>
              <a:ext uri="{FF2B5EF4-FFF2-40B4-BE49-F238E27FC236}">
                <a16:creationId xmlns:a16="http://schemas.microsoft.com/office/drawing/2014/main" id="{6167A722-CBC5-7348-AC0D-776174EA9011}"/>
              </a:ext>
            </a:extLst>
          </p:cNvPr>
          <p:cNvSpPr>
            <a:spLocks noGrp="1"/>
          </p:cNvSpPr>
          <p:nvPr>
            <p:ph idx="1"/>
          </p:nvPr>
        </p:nvSpPr>
        <p:spPr/>
        <p:txBody>
          <a:bodyPr>
            <a:normAutofit fontScale="85000" lnSpcReduction="20000"/>
          </a:bodyPr>
          <a:lstStyle/>
          <a:p>
            <a:pPr marL="0" lvl="0" indent="0">
              <a:buNone/>
            </a:pPr>
            <a:r>
              <a:rPr lang="en-US" dirty="0"/>
              <a:t>2. </a:t>
            </a:r>
            <a:r>
              <a:rPr lang="en-US" dirty="0" err="1"/>
              <a:t>Išorinis</a:t>
            </a:r>
            <a:r>
              <a:rPr lang="en-US" dirty="0"/>
              <a:t> </a:t>
            </a:r>
            <a:r>
              <a:rPr lang="en-US" dirty="0" err="1"/>
              <a:t>reguliavima</a:t>
            </a:r>
            <a:r>
              <a:rPr lang="lt-LT" dirty="0" err="1"/>
              <a:t>s</a:t>
            </a:r>
            <a:r>
              <a:rPr lang="lt-LT" dirty="0"/>
              <a:t> – motyvuotas veiksmas siekiant gauti atlygį arba išvengti bausmės;</a:t>
            </a:r>
            <a:endParaRPr lang="en-US" dirty="0"/>
          </a:p>
          <a:p>
            <a:pPr marL="0" lvl="0" indent="0">
              <a:buNone/>
            </a:pPr>
            <a:r>
              <a:rPr lang="en-US" dirty="0"/>
              <a:t>3. </a:t>
            </a:r>
            <a:r>
              <a:rPr lang="en-US" dirty="0" err="1"/>
              <a:t>Įvestas</a:t>
            </a:r>
            <a:r>
              <a:rPr lang="en-US" dirty="0"/>
              <a:t> </a:t>
            </a:r>
            <a:r>
              <a:rPr lang="en-US" dirty="0" err="1"/>
              <a:t>reguliavimas</a:t>
            </a:r>
            <a:r>
              <a:rPr lang="en-US" dirty="0"/>
              <a:t> – </a:t>
            </a:r>
            <a:r>
              <a:rPr lang="en-US" dirty="0" err="1"/>
              <a:t>veiksmai</a:t>
            </a:r>
            <a:r>
              <a:rPr lang="en-US" dirty="0"/>
              <a:t>, </a:t>
            </a:r>
            <a:r>
              <a:rPr lang="en-US" dirty="0" err="1"/>
              <a:t>skatinami</a:t>
            </a:r>
            <a:r>
              <a:rPr lang="en-US" dirty="0"/>
              <a:t> </a:t>
            </a:r>
            <a:r>
              <a:rPr lang="en-US" dirty="0" err="1"/>
              <a:t>kaltės</a:t>
            </a:r>
            <a:r>
              <a:rPr lang="en-US" dirty="0"/>
              <a:t> </a:t>
            </a:r>
            <a:r>
              <a:rPr lang="en-US" dirty="0" err="1"/>
              <a:t>jausmo</a:t>
            </a:r>
            <a:r>
              <a:rPr lang="en-US" dirty="0"/>
              <a:t>, </a:t>
            </a:r>
            <a:r>
              <a:rPr lang="en-US" dirty="0" err="1"/>
              <a:t>grąsinimų</a:t>
            </a:r>
            <a:r>
              <a:rPr lang="en-US" dirty="0"/>
              <a:t> </a:t>
            </a:r>
            <a:r>
              <a:rPr lang="en-US" dirty="0" err="1"/>
              <a:t>keknkenčių</a:t>
            </a:r>
            <a:r>
              <a:rPr lang="en-US" dirty="0"/>
              <a:t> </a:t>
            </a:r>
            <a:r>
              <a:rPr lang="en-US" dirty="0" err="1"/>
              <a:t>savigarbai</a:t>
            </a:r>
            <a:r>
              <a:rPr lang="en-US" dirty="0"/>
              <a:t>, </a:t>
            </a:r>
            <a:r>
              <a:rPr lang="en-US" dirty="0" err="1"/>
              <a:t>žmogaus</a:t>
            </a:r>
            <a:r>
              <a:rPr lang="en-US" dirty="0"/>
              <a:t> ego.</a:t>
            </a:r>
          </a:p>
          <a:p>
            <a:pPr marL="0" lvl="0" indent="0">
              <a:buNone/>
            </a:pPr>
            <a:endParaRPr lang="en-US" dirty="0"/>
          </a:p>
          <a:p>
            <a:pPr marL="0" lvl="0" indent="0">
              <a:buNone/>
            </a:pPr>
            <a:r>
              <a:rPr lang="lt-LT" i="1" dirty="0"/>
              <a:t>Dabar pagalvokime apie išorinės motyvacijos atvejus. Vienas iš tokių pavyzdžių galėtų būti motyvaciniai „lipdukai“, balai:</a:t>
            </a:r>
            <a:endParaRPr lang="en-US" i="1" dirty="0"/>
          </a:p>
          <a:p>
            <a:pPr marL="0" indent="0">
              <a:buNone/>
            </a:pPr>
            <a:r>
              <a:rPr lang="lt-LT" i="1" dirty="0"/>
              <a:t>Aš tau duosiu / atimsiu penkias žvaigždutes, jei teisingai atliksi </a:t>
            </a:r>
            <a:r>
              <a:rPr lang="lt-LT" i="1" dirty="0" err="1"/>
              <a:t>užuotį</a:t>
            </a:r>
            <a:r>
              <a:rPr lang="lt-LT" i="1" dirty="0"/>
              <a:t> / gausi mažiau negu 50 taškų. Žmogus neatlieka užduoties dėl pačios užduoties, bet tam, kad „gautų žvaigždutes“ / neprarastų taškų.</a:t>
            </a:r>
            <a:endParaRPr lang="en-US" i="1" dirty="0"/>
          </a:p>
          <a:p>
            <a:pPr marL="0" indent="0">
              <a:buNone/>
            </a:pPr>
            <a:r>
              <a:rPr lang="lt-LT" i="1" dirty="0"/>
              <a:t>Įvestas/</a:t>
            </a:r>
            <a:r>
              <a:rPr lang="lt-LT" i="1" dirty="0" err="1"/>
              <a:t>introdukuotas</a:t>
            </a:r>
            <a:r>
              <a:rPr lang="lt-LT" i="1" dirty="0"/>
              <a:t> reguliavimas yra dviprasmis, klastingas – aš darau todėl, nes jeigu nedarysiu, mano draugai nusivils. Ši situacija yra dažnai motyvuojama kaltės jausmo: „Taip, tikrai, reikėtų, kad tai padaryčiau...(bet ne todėl, kad tuo tikiu).</a:t>
            </a:r>
            <a:endParaRPr lang="en-US" i="1" dirty="0"/>
          </a:p>
          <a:p>
            <a:pPr marL="0" indent="0">
              <a:buNone/>
            </a:pPr>
            <a:r>
              <a:rPr lang="lt-LT" i="1" dirty="0"/>
              <a:t>Išorinė motyvacija tai nėra pačios veiklos mėgimas, bet žinojimas, kad ji mums naudinga: žinau, kad prancūzų kalbos mokymasis galbūt ateityje padės kelionių Prancūzijoje metu, ieškant geresnio darbo. </a:t>
            </a:r>
            <a:endParaRPr lang="en-US" i="1" dirty="0"/>
          </a:p>
          <a:p>
            <a:pPr marL="0" indent="0">
              <a:buNone/>
            </a:pPr>
            <a:r>
              <a:rPr lang="lt-LT" i="1" dirty="0"/>
              <a:t>Ar man malonu daryti gramatikos </a:t>
            </a:r>
            <a:r>
              <a:rPr lang="lt-LT" i="1" dirty="0" err="1"/>
              <a:t>pratimus</a:t>
            </a:r>
            <a:r>
              <a:rPr lang="lt-LT" i="1" dirty="0"/>
              <a:t>? NE. Tačiau aš žinau, kad jeigu aš juos darysiu, aš geriau suprasiu prancūzų kalbą ir po to tai leis man laisviau keliauti Belgijoje, Kanadoje ar kitame pasaulio krašte, kur kalbama prancūziškai. Atlieku užduotį, nes žinau, kad gausiu už tai „bonusą“.</a:t>
            </a:r>
            <a:endParaRPr lang="en-US" i="1" dirty="0"/>
          </a:p>
          <a:p>
            <a:pPr marL="0" lvl="0" indent="0">
              <a:buNone/>
            </a:pPr>
            <a:endParaRPr lang="en-US" dirty="0"/>
          </a:p>
          <a:p>
            <a:endParaRPr lang="en-US" dirty="0"/>
          </a:p>
        </p:txBody>
      </p:sp>
    </p:spTree>
    <p:extLst>
      <p:ext uri="{BB962C8B-B14F-4D97-AF65-F5344CB8AC3E}">
        <p14:creationId xmlns:p14="http://schemas.microsoft.com/office/powerpoint/2010/main" val="2577232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4AACD-DD33-AB44-86CB-4FA4C5D33F2D}"/>
              </a:ext>
            </a:extLst>
          </p:cNvPr>
          <p:cNvSpPr>
            <a:spLocks noGrp="1"/>
          </p:cNvSpPr>
          <p:nvPr>
            <p:ph type="title"/>
          </p:nvPr>
        </p:nvSpPr>
        <p:spPr/>
        <p:txBody>
          <a:bodyPr/>
          <a:lstStyle/>
          <a:p>
            <a:br>
              <a:rPr lang="en-US" dirty="0"/>
            </a:br>
            <a:endParaRPr lang="en-US" dirty="0"/>
          </a:p>
        </p:txBody>
      </p:sp>
      <p:sp>
        <p:nvSpPr>
          <p:cNvPr id="3" name="Content Placeholder 2">
            <a:extLst>
              <a:ext uri="{FF2B5EF4-FFF2-40B4-BE49-F238E27FC236}">
                <a16:creationId xmlns:a16="http://schemas.microsoft.com/office/drawing/2014/main" id="{D14BD8DE-1121-9A43-A2B8-F8B52D554B21}"/>
              </a:ext>
            </a:extLst>
          </p:cNvPr>
          <p:cNvSpPr>
            <a:spLocks noGrp="1"/>
          </p:cNvSpPr>
          <p:nvPr>
            <p:ph idx="1"/>
          </p:nvPr>
        </p:nvSpPr>
        <p:spPr/>
        <p:txBody>
          <a:bodyPr/>
          <a:lstStyle/>
          <a:p>
            <a:pPr marL="0" lvl="0" indent="0">
              <a:buNone/>
            </a:pPr>
            <a:r>
              <a:rPr lang="en-US" dirty="0"/>
              <a:t>4. </a:t>
            </a:r>
            <a:r>
              <a:rPr lang="en-US" dirty="0" err="1"/>
              <a:t>Nustatytas</a:t>
            </a:r>
            <a:r>
              <a:rPr lang="en-US" dirty="0"/>
              <a:t> </a:t>
            </a:r>
            <a:r>
              <a:rPr lang="en-US" dirty="0" err="1"/>
              <a:t>reguliavimas</a:t>
            </a:r>
            <a:r>
              <a:rPr lang="en-US" dirty="0"/>
              <a:t> – </a:t>
            </a:r>
            <a:r>
              <a:rPr lang="en-US" dirty="0" err="1"/>
              <a:t>veiksmas</a:t>
            </a:r>
            <a:r>
              <a:rPr lang="en-US" dirty="0"/>
              <a:t> </a:t>
            </a:r>
            <a:r>
              <a:rPr lang="en-US" dirty="0" err="1"/>
              <a:t>susijęs</a:t>
            </a:r>
            <a:r>
              <a:rPr lang="en-US" dirty="0"/>
              <a:t> </a:t>
            </a:r>
            <a:r>
              <a:rPr lang="en-US" dirty="0" err="1"/>
              <a:t>su</a:t>
            </a:r>
            <a:r>
              <a:rPr lang="en-US" dirty="0"/>
              <a:t> </a:t>
            </a:r>
            <a:r>
              <a:rPr lang="en-US" dirty="0" err="1"/>
              <a:t>savimi</a:t>
            </a:r>
            <a:r>
              <a:rPr lang="en-US" dirty="0"/>
              <a:t>, </a:t>
            </a:r>
            <a:r>
              <a:rPr lang="en-US" dirty="0" err="1"/>
              <a:t>veiksmas</a:t>
            </a:r>
            <a:r>
              <a:rPr lang="en-US" dirty="0"/>
              <a:t> </a:t>
            </a:r>
            <a:r>
              <a:rPr lang="en-US" dirty="0" err="1"/>
              <a:t>iš</a:t>
            </a:r>
            <a:r>
              <a:rPr lang="en-US" dirty="0"/>
              <a:t> </a:t>
            </a:r>
            <a:r>
              <a:rPr lang="en-US" dirty="0" err="1"/>
              <a:t>pagarbos</a:t>
            </a:r>
            <a:r>
              <a:rPr lang="en-US" dirty="0"/>
              <a:t> tam, </a:t>
            </a:r>
            <a:r>
              <a:rPr lang="en-US" dirty="0" err="1"/>
              <a:t>kas</a:t>
            </a:r>
            <a:r>
              <a:rPr lang="en-US" dirty="0"/>
              <a:t> </a:t>
            </a:r>
            <a:r>
              <a:rPr lang="en-US" dirty="0" err="1"/>
              <a:t>suvokiama</a:t>
            </a:r>
            <a:r>
              <a:rPr lang="en-US" dirty="0"/>
              <a:t> </a:t>
            </a:r>
            <a:r>
              <a:rPr lang="en-US" dirty="0" err="1"/>
              <a:t>kaip</a:t>
            </a:r>
            <a:r>
              <a:rPr lang="en-US" dirty="0"/>
              <a:t> </a:t>
            </a:r>
            <a:r>
              <a:rPr lang="en-US" dirty="0" err="1"/>
              <a:t>svarbu</a:t>
            </a:r>
            <a:r>
              <a:rPr lang="en-US" dirty="0"/>
              <a:t>.</a:t>
            </a:r>
          </a:p>
          <a:p>
            <a:pPr marL="0" lvl="0" indent="0">
              <a:buNone/>
            </a:pPr>
            <a:r>
              <a:rPr lang="en-US" dirty="0"/>
              <a:t>5. </a:t>
            </a:r>
            <a:r>
              <a:rPr lang="en-US" dirty="0" err="1"/>
              <a:t>Integruotas</a:t>
            </a:r>
            <a:r>
              <a:rPr lang="en-US" dirty="0"/>
              <a:t> </a:t>
            </a:r>
            <a:r>
              <a:rPr lang="en-US" dirty="0" err="1"/>
              <a:t>reguliavimas</a:t>
            </a:r>
            <a:r>
              <a:rPr lang="en-US" dirty="0"/>
              <a:t> – </a:t>
            </a:r>
            <a:r>
              <a:rPr lang="en-US" dirty="0" err="1"/>
              <a:t>veiksmas</a:t>
            </a:r>
            <a:r>
              <a:rPr lang="en-US" dirty="0"/>
              <a:t>, </a:t>
            </a:r>
            <a:r>
              <a:rPr lang="en-US" dirty="0" err="1"/>
              <a:t>motyvuotas</a:t>
            </a:r>
            <a:r>
              <a:rPr lang="en-US" dirty="0"/>
              <a:t> </a:t>
            </a:r>
            <a:r>
              <a:rPr lang="en-US" dirty="0" err="1"/>
              <a:t>internalizuotos</a:t>
            </a:r>
            <a:r>
              <a:rPr lang="en-US" dirty="0"/>
              <a:t> </a:t>
            </a:r>
            <a:r>
              <a:rPr lang="en-US" dirty="0" err="1"/>
              <a:t>vertybės</a:t>
            </a:r>
            <a:r>
              <a:rPr lang="en-US" dirty="0"/>
              <a:t>, </a:t>
            </a:r>
            <a:r>
              <a:rPr lang="en-US" dirty="0" err="1"/>
              <a:t>susijęs</a:t>
            </a:r>
            <a:r>
              <a:rPr lang="en-US" dirty="0"/>
              <a:t> </a:t>
            </a:r>
            <a:r>
              <a:rPr lang="en-US" dirty="0" err="1"/>
              <a:t>su</a:t>
            </a:r>
            <a:r>
              <a:rPr lang="en-US" dirty="0"/>
              <a:t> </a:t>
            </a:r>
            <a:r>
              <a:rPr lang="en-US" dirty="0" err="1"/>
              <a:t>savęs</a:t>
            </a:r>
            <a:r>
              <a:rPr lang="en-US" dirty="0"/>
              <a:t> </a:t>
            </a:r>
            <a:r>
              <a:rPr lang="en-US" dirty="0" err="1"/>
              <a:t>pajutimu</a:t>
            </a:r>
            <a:r>
              <a:rPr lang="en-US" dirty="0"/>
              <a:t>.</a:t>
            </a:r>
          </a:p>
          <a:p>
            <a:pPr marL="0" lvl="0" indent="0">
              <a:buNone/>
            </a:pPr>
            <a:r>
              <a:rPr lang="en-US" dirty="0"/>
              <a:t>6. </a:t>
            </a:r>
            <a:r>
              <a:rPr lang="en-US" dirty="0" err="1"/>
              <a:t>Vidinis</a:t>
            </a:r>
            <a:r>
              <a:rPr lang="en-US" dirty="0"/>
              <a:t> </a:t>
            </a:r>
            <a:r>
              <a:rPr lang="en-US" dirty="0" err="1"/>
              <a:t>reguliavimas</a:t>
            </a:r>
            <a:r>
              <a:rPr lang="en-US" dirty="0"/>
              <a:t> (intrinsic regulation) – </a:t>
            </a:r>
            <a:r>
              <a:rPr lang="en-US" dirty="0" err="1"/>
              <a:t>malonumas</a:t>
            </a:r>
            <a:r>
              <a:rPr lang="en-US" dirty="0"/>
              <a:t> </a:t>
            </a:r>
            <a:r>
              <a:rPr lang="en-US" dirty="0" err="1"/>
              <a:t>daryti</a:t>
            </a:r>
            <a:r>
              <a:rPr lang="en-US" dirty="0"/>
              <a:t>; </a:t>
            </a:r>
            <a:r>
              <a:rPr lang="en-US" dirty="0" err="1"/>
              <a:t>optimali</a:t>
            </a:r>
            <a:r>
              <a:rPr lang="en-US" dirty="0"/>
              <a:t> </a:t>
            </a:r>
            <a:r>
              <a:rPr lang="en-US" dirty="0" err="1"/>
              <a:t>patirtis</a:t>
            </a:r>
            <a:r>
              <a:rPr lang="en-US" dirty="0"/>
              <a:t>.</a:t>
            </a:r>
          </a:p>
          <a:p>
            <a:pPr marL="0" lvl="0" indent="0">
              <a:buNone/>
            </a:pPr>
            <a:r>
              <a:rPr lang="en-US" dirty="0" err="1"/>
              <a:t>Motyvuotas</a:t>
            </a:r>
            <a:r>
              <a:rPr lang="en-US" dirty="0"/>
              <a:t> </a:t>
            </a:r>
            <a:r>
              <a:rPr lang="en-US" dirty="0" err="1"/>
              <a:t>vidinis</a:t>
            </a:r>
            <a:r>
              <a:rPr lang="en-US" dirty="0"/>
              <a:t> </a:t>
            </a:r>
            <a:r>
              <a:rPr lang="en-US" dirty="0" err="1"/>
              <a:t>elgesys</a:t>
            </a:r>
            <a:r>
              <a:rPr lang="en-US" dirty="0"/>
              <a:t>, </a:t>
            </a:r>
            <a:r>
              <a:rPr lang="en-US" dirty="0" err="1"/>
              <a:t>sukeliamas</a:t>
            </a:r>
            <a:r>
              <a:rPr lang="en-US" dirty="0"/>
              <a:t> </a:t>
            </a:r>
            <a:r>
              <a:rPr lang="en-US" dirty="0" err="1"/>
              <a:t>visiškai</a:t>
            </a:r>
            <a:r>
              <a:rPr lang="en-US" dirty="0"/>
              <a:t> </a:t>
            </a:r>
            <a:r>
              <a:rPr lang="en-US" dirty="0" err="1"/>
              <a:t>laisvai</a:t>
            </a:r>
            <a:r>
              <a:rPr lang="en-US" dirty="0"/>
              <a:t> </a:t>
            </a:r>
            <a:r>
              <a:rPr lang="en-US" dirty="0" err="1"/>
              <a:t>ir</a:t>
            </a:r>
            <a:r>
              <a:rPr lang="en-US" dirty="0"/>
              <a:t> </a:t>
            </a:r>
            <a:r>
              <a:rPr lang="en-US" dirty="0" err="1"/>
              <a:t>apsisprendus</a:t>
            </a:r>
            <a:r>
              <a:rPr lang="en-US" dirty="0"/>
              <a:t>, </a:t>
            </a:r>
            <a:r>
              <a:rPr lang="en-US" dirty="0" err="1"/>
              <a:t>dėl</a:t>
            </a:r>
            <a:r>
              <a:rPr lang="en-US" dirty="0"/>
              <a:t> </a:t>
            </a:r>
            <a:r>
              <a:rPr lang="en-US" dirty="0" err="1"/>
              <a:t>susidomėjimo</a:t>
            </a:r>
            <a:r>
              <a:rPr lang="en-US" dirty="0"/>
              <a:t> PAČIA VEIKLA.</a:t>
            </a:r>
          </a:p>
          <a:p>
            <a:pPr marL="0" indent="0">
              <a:buNone/>
            </a:pPr>
            <a:endParaRPr lang="en-US" dirty="0"/>
          </a:p>
          <a:p>
            <a:pPr marL="0" indent="0">
              <a:buNone/>
            </a:pPr>
            <a:r>
              <a:rPr lang="lt-LT" i="1" dirty="0"/>
              <a:t>Vidinė motyvacija (</a:t>
            </a:r>
            <a:r>
              <a:rPr lang="lt-LT" i="1" dirty="0" err="1"/>
              <a:t>intrinsic</a:t>
            </a:r>
            <a:r>
              <a:rPr lang="lt-LT" i="1" dirty="0"/>
              <a:t> </a:t>
            </a:r>
            <a:r>
              <a:rPr lang="lt-LT" i="1" dirty="0" err="1"/>
              <a:t>motivation</a:t>
            </a:r>
            <a:r>
              <a:rPr lang="lt-LT" i="1" dirty="0"/>
              <a:t>) – man patinka atlikti užduotį, ką nors daryti dėl pačios užduoties. Man nereikia jokių išorinių paskatinimų.</a:t>
            </a:r>
            <a:endParaRPr lang="en-US" i="1" dirty="0"/>
          </a:p>
          <a:p>
            <a:pPr marL="0" indent="0">
              <a:buNone/>
            </a:pPr>
            <a:endParaRPr lang="en-US" dirty="0"/>
          </a:p>
        </p:txBody>
      </p:sp>
    </p:spTree>
    <p:extLst>
      <p:ext uri="{BB962C8B-B14F-4D97-AF65-F5344CB8AC3E}">
        <p14:creationId xmlns:p14="http://schemas.microsoft.com/office/powerpoint/2010/main" val="1464850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5024A-989A-5F41-8CA6-A3559D7B347D}"/>
              </a:ext>
            </a:extLst>
          </p:cNvPr>
          <p:cNvSpPr>
            <a:spLocks noGrp="1"/>
          </p:cNvSpPr>
          <p:nvPr>
            <p:ph type="title"/>
          </p:nvPr>
        </p:nvSpPr>
        <p:spPr/>
        <p:txBody>
          <a:bodyPr/>
          <a:lstStyle/>
          <a:p>
            <a:endParaRPr lang="en-US" dirty="0"/>
          </a:p>
        </p:txBody>
      </p:sp>
      <p:graphicFrame>
        <p:nvGraphicFramePr>
          <p:cNvPr id="4" name="Content Placeholder 3">
            <a:extLst>
              <a:ext uri="{FF2B5EF4-FFF2-40B4-BE49-F238E27FC236}">
                <a16:creationId xmlns:a16="http://schemas.microsoft.com/office/drawing/2014/main" id="{58D08B64-B237-1149-9C63-9B8D5DF6385F}"/>
              </a:ext>
            </a:extLst>
          </p:cNvPr>
          <p:cNvGraphicFramePr>
            <a:graphicFrameLocks noGrp="1"/>
          </p:cNvGraphicFramePr>
          <p:nvPr>
            <p:ph idx="1"/>
            <p:extLst>
              <p:ext uri="{D42A27DB-BD31-4B8C-83A1-F6EECF244321}">
                <p14:modId xmlns:p14="http://schemas.microsoft.com/office/powerpoint/2010/main" val="3138085530"/>
              </p:ext>
            </p:extLst>
          </p:nvPr>
        </p:nvGraphicFramePr>
        <p:xfrm>
          <a:off x="3499946" y="1412557"/>
          <a:ext cx="7966841" cy="3828007"/>
        </p:xfrm>
        <a:graphic>
          <a:graphicData uri="http://schemas.openxmlformats.org/drawingml/2006/table">
            <a:tbl>
              <a:tblPr firstRow="1" firstCol="1" bandRow="1">
                <a:tableStyleId>{5C22544A-7EE6-4342-B048-85BDC9FD1C3A}</a:tableStyleId>
              </a:tblPr>
              <a:tblGrid>
                <a:gridCol w="1103044">
                  <a:extLst>
                    <a:ext uri="{9D8B030D-6E8A-4147-A177-3AD203B41FA5}">
                      <a16:colId xmlns:a16="http://schemas.microsoft.com/office/drawing/2014/main" val="2576828552"/>
                    </a:ext>
                  </a:extLst>
                </a:gridCol>
                <a:gridCol w="1013873">
                  <a:extLst>
                    <a:ext uri="{9D8B030D-6E8A-4147-A177-3AD203B41FA5}">
                      <a16:colId xmlns:a16="http://schemas.microsoft.com/office/drawing/2014/main" val="143469230"/>
                    </a:ext>
                  </a:extLst>
                </a:gridCol>
                <a:gridCol w="864234">
                  <a:extLst>
                    <a:ext uri="{9D8B030D-6E8A-4147-A177-3AD203B41FA5}">
                      <a16:colId xmlns:a16="http://schemas.microsoft.com/office/drawing/2014/main" val="2749864969"/>
                    </a:ext>
                  </a:extLst>
                </a:gridCol>
                <a:gridCol w="1013873">
                  <a:extLst>
                    <a:ext uri="{9D8B030D-6E8A-4147-A177-3AD203B41FA5}">
                      <a16:colId xmlns:a16="http://schemas.microsoft.com/office/drawing/2014/main" val="3392551018"/>
                    </a:ext>
                  </a:extLst>
                </a:gridCol>
                <a:gridCol w="1013873">
                  <a:extLst>
                    <a:ext uri="{9D8B030D-6E8A-4147-A177-3AD203B41FA5}">
                      <a16:colId xmlns:a16="http://schemas.microsoft.com/office/drawing/2014/main" val="588595961"/>
                    </a:ext>
                  </a:extLst>
                </a:gridCol>
                <a:gridCol w="1039525">
                  <a:extLst>
                    <a:ext uri="{9D8B030D-6E8A-4147-A177-3AD203B41FA5}">
                      <a16:colId xmlns:a16="http://schemas.microsoft.com/office/drawing/2014/main" val="3681356841"/>
                    </a:ext>
                  </a:extLst>
                </a:gridCol>
                <a:gridCol w="892941">
                  <a:extLst>
                    <a:ext uri="{9D8B030D-6E8A-4147-A177-3AD203B41FA5}">
                      <a16:colId xmlns:a16="http://schemas.microsoft.com/office/drawing/2014/main" val="4152202148"/>
                    </a:ext>
                  </a:extLst>
                </a:gridCol>
                <a:gridCol w="1025478">
                  <a:extLst>
                    <a:ext uri="{9D8B030D-6E8A-4147-A177-3AD203B41FA5}">
                      <a16:colId xmlns:a16="http://schemas.microsoft.com/office/drawing/2014/main" val="654859650"/>
                    </a:ext>
                  </a:extLst>
                </a:gridCol>
              </a:tblGrid>
              <a:tr h="536167">
                <a:tc gridSpan="2">
                  <a:txBody>
                    <a:bodyPr/>
                    <a:lstStyle/>
                    <a:p>
                      <a:pPr algn="ctr">
                        <a:spcAft>
                          <a:spcPts val="0"/>
                        </a:spcAft>
                      </a:pPr>
                      <a:r>
                        <a:rPr lang="en-US" sz="1200">
                          <a:effectLst/>
                        </a:rPr>
                        <a:t>Motyvacijos tipas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a:txBody>
                    <a:bodyPr/>
                    <a:lstStyle/>
                    <a:p>
                      <a:pPr algn="ctr">
                        <a:spcAft>
                          <a:spcPts val="0"/>
                        </a:spcAft>
                      </a:pPr>
                      <a:r>
                        <a:rPr lang="en-US" sz="1200">
                          <a:effectLst/>
                        </a:rPr>
                        <a:t>Amotyvacija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gridSpan="4">
                  <a:txBody>
                    <a:bodyPr/>
                    <a:lstStyle/>
                    <a:p>
                      <a:pPr algn="ctr">
                        <a:spcAft>
                          <a:spcPts val="0"/>
                        </a:spcAft>
                      </a:pPr>
                      <a:r>
                        <a:rPr lang="en-US" sz="1200">
                          <a:effectLst/>
                        </a:rPr>
                        <a:t>Išorinė motyvacija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spcAft>
                          <a:spcPts val="0"/>
                        </a:spcAft>
                      </a:pPr>
                      <a:r>
                        <a:rPr lang="en-US" sz="1200">
                          <a:effectLst/>
                        </a:rPr>
                        <a:t>Vidinė motyvacija (intrinsic)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extLst>
                  <a:ext uri="{0D108BD9-81ED-4DB2-BD59-A6C34878D82A}">
                    <a16:rowId xmlns:a16="http://schemas.microsoft.com/office/drawing/2014/main" val="4246814995"/>
                  </a:ext>
                </a:extLst>
              </a:tr>
              <a:tr h="536167">
                <a:tc>
                  <a:txBody>
                    <a:bodyPr/>
                    <a:lstStyle/>
                    <a:p>
                      <a:pPr algn="ctr">
                        <a:spcAft>
                          <a:spcPts val="0"/>
                        </a:spcAft>
                      </a:pPr>
                      <a:r>
                        <a:rPr lang="en-US" sz="1200">
                          <a:effectLst/>
                        </a:rPr>
                        <a:t>Reguliavimo</a:t>
                      </a:r>
                    </a:p>
                    <a:p>
                      <a:pPr algn="ctr">
                        <a:spcAft>
                          <a:spcPts val="0"/>
                        </a:spcAft>
                      </a:pPr>
                      <a:r>
                        <a:rPr lang="en-US" sz="1200">
                          <a:effectLst/>
                        </a:rPr>
                        <a:t>stilius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gridSpan="2">
                  <a:txBody>
                    <a:bodyPr/>
                    <a:lstStyle/>
                    <a:p>
                      <a:pPr algn="ctr">
                        <a:spcAft>
                          <a:spcPts val="0"/>
                        </a:spcAft>
                      </a:pPr>
                      <a:r>
                        <a:rPr lang="en-US" sz="1200">
                          <a:effectLst/>
                        </a:rPr>
                        <a:t>Reguliavimas nevyksta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a:txBody>
                    <a:bodyPr/>
                    <a:lstStyle/>
                    <a:p>
                      <a:pPr algn="ctr">
                        <a:spcAft>
                          <a:spcPts val="0"/>
                        </a:spcAft>
                      </a:pPr>
                      <a:r>
                        <a:rPr lang="en-US" sz="1200">
                          <a:effectLst/>
                        </a:rPr>
                        <a:t>Išorinis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Įvestas/introdukuotas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Nustatytas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Integruotas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Vidinis reguliavimas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extLst>
                  <a:ext uri="{0D108BD9-81ED-4DB2-BD59-A6C34878D82A}">
                    <a16:rowId xmlns:a16="http://schemas.microsoft.com/office/drawing/2014/main" val="2845578390"/>
                  </a:ext>
                </a:extLst>
              </a:tr>
              <a:tr h="357444">
                <a:tc>
                  <a:txBody>
                    <a:bodyPr/>
                    <a:lstStyle/>
                    <a:p>
                      <a:pPr>
                        <a:spcAft>
                          <a:spcPts val="0"/>
                        </a:spcAft>
                      </a:pPr>
                      <a:r>
                        <a:rPr lang="en-US" sz="1200">
                          <a:effectLst/>
                        </a:rPr>
                        <a:t>Reguliavimo procesas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gridSpan="2">
                  <a:txBody>
                    <a:bodyPr/>
                    <a:lstStyle/>
                    <a:p>
                      <a:pPr algn="ctr">
                        <a:spcAft>
                          <a:spcPts val="0"/>
                        </a:spcAft>
                      </a:pPr>
                      <a:r>
                        <a:rPr lang="en-US" sz="1200">
                          <a:effectLst/>
                        </a:rPr>
                        <a:t>Beasmenis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a:txBody>
                    <a:bodyPr/>
                    <a:lstStyle/>
                    <a:p>
                      <a:pPr algn="ctr">
                        <a:spcAft>
                          <a:spcPts val="0"/>
                        </a:spcAft>
                      </a:pPr>
                      <a:r>
                        <a:rPr lang="en-US" sz="1200">
                          <a:effectLst/>
                        </a:rPr>
                        <a:t>išorinis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Pusiau išorinis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Pusiau vidinis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vidinis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vidinis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extLst>
                  <a:ext uri="{0D108BD9-81ED-4DB2-BD59-A6C34878D82A}">
                    <a16:rowId xmlns:a16="http://schemas.microsoft.com/office/drawing/2014/main" val="3222504822"/>
                  </a:ext>
                </a:extLst>
              </a:tr>
              <a:tr h="1251056">
                <a:tc>
                  <a:txBody>
                    <a:bodyPr/>
                    <a:lstStyle/>
                    <a:p>
                      <a:pPr algn="ctr">
                        <a:spcAft>
                          <a:spcPts val="0"/>
                        </a:spcAft>
                      </a:pPr>
                      <a:r>
                        <a:rPr lang="lt-LT" sz="1200">
                          <a:effectLst/>
                        </a:rPr>
                        <a:t>Suvokiamas priežastingumas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gridSpan="2">
                  <a:txBody>
                    <a:bodyPr/>
                    <a:lstStyle/>
                    <a:p>
                      <a:pPr algn="ctr">
                        <a:spcAft>
                          <a:spcPts val="0"/>
                        </a:spcAft>
                      </a:pPr>
                      <a:r>
                        <a:rPr lang="en-US" sz="1200">
                          <a:effectLst/>
                        </a:rPr>
                        <a:t>Netyčinis</a:t>
                      </a:r>
                    </a:p>
                    <a:p>
                      <a:pPr algn="ctr">
                        <a:spcAft>
                          <a:spcPts val="0"/>
                        </a:spcAft>
                      </a:pPr>
                      <a:r>
                        <a:rPr lang="en-US" sz="1200">
                          <a:effectLst/>
                        </a:rPr>
                        <a:t>Nevertinamas</a:t>
                      </a:r>
                    </a:p>
                    <a:p>
                      <a:pPr algn="ctr">
                        <a:spcAft>
                          <a:spcPts val="0"/>
                        </a:spcAft>
                      </a:pPr>
                      <a:r>
                        <a:rPr lang="en-US" sz="1200">
                          <a:effectLst/>
                        </a:rPr>
                        <a:t>Nekompetencija</a:t>
                      </a:r>
                    </a:p>
                    <a:p>
                      <a:pPr algn="ctr">
                        <a:spcAft>
                          <a:spcPts val="0"/>
                        </a:spcAft>
                      </a:pPr>
                      <a:r>
                        <a:rPr lang="en-US" sz="1200">
                          <a:effectLst/>
                        </a:rPr>
                        <a:t>Kontrolės stoka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a:txBody>
                    <a:bodyPr/>
                    <a:lstStyle/>
                    <a:p>
                      <a:pPr algn="ctr">
                        <a:spcAft>
                          <a:spcPts val="0"/>
                        </a:spcAft>
                      </a:pPr>
                      <a:r>
                        <a:rPr lang="en-US" sz="1200">
                          <a:effectLst/>
                        </a:rPr>
                        <a:t>Paklusimas</a:t>
                      </a:r>
                    </a:p>
                    <a:p>
                      <a:pPr algn="ctr">
                        <a:spcAft>
                          <a:spcPts val="0"/>
                        </a:spcAft>
                      </a:pPr>
                      <a:r>
                        <a:rPr lang="en-US" sz="1200">
                          <a:effectLst/>
                        </a:rPr>
                        <a:t>Išoriniai apdovanojimai arba bausmės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Savikontrolė</a:t>
                      </a:r>
                    </a:p>
                    <a:p>
                      <a:pPr algn="ctr">
                        <a:spcAft>
                          <a:spcPts val="0"/>
                        </a:spcAft>
                      </a:pPr>
                      <a:r>
                        <a:rPr lang="en-US" sz="1200">
                          <a:effectLst/>
                        </a:rPr>
                        <a:t>Vidiniai apdovanojimai arba bausmė</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en-US" sz="1200">
                          <a:effectLst/>
                        </a:rPr>
                        <a:t>Asmeninis avarbumas</a:t>
                      </a:r>
                    </a:p>
                    <a:p>
                      <a:pPr algn="ctr">
                        <a:spcAft>
                          <a:spcPts val="0"/>
                        </a:spcAft>
                      </a:pPr>
                      <a:r>
                        <a:rPr lang="en-US" sz="1200">
                          <a:effectLst/>
                        </a:rPr>
                        <a:t>Sąmoningas vertinimas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fr-FR" sz="1200">
                          <a:effectLst/>
                        </a:rPr>
                        <a:t>Įsisąmoninimas</a:t>
                      </a:r>
                      <a:endParaRPr lang="en-US" sz="1200">
                        <a:effectLst/>
                      </a:endParaRPr>
                    </a:p>
                    <a:p>
                      <a:pPr algn="ctr">
                        <a:spcAft>
                          <a:spcPts val="0"/>
                        </a:spcAft>
                      </a:pPr>
                      <a:r>
                        <a:rPr lang="fr-FR" sz="1200">
                          <a:effectLst/>
                        </a:rPr>
                        <a:t>Sintezė su pačiu savimi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fr-FR" sz="1200">
                          <a:effectLst/>
                        </a:rPr>
                        <a:t>Susidomėjimas</a:t>
                      </a:r>
                      <a:endParaRPr lang="en-US" sz="1200">
                        <a:effectLst/>
                      </a:endParaRPr>
                    </a:p>
                    <a:p>
                      <a:pPr algn="ctr">
                        <a:spcAft>
                          <a:spcPts val="0"/>
                        </a:spcAft>
                      </a:pPr>
                      <a:r>
                        <a:rPr lang="fr-FR" sz="1200">
                          <a:effectLst/>
                        </a:rPr>
                        <a:t>Džiugesys</a:t>
                      </a:r>
                      <a:endParaRPr lang="en-US" sz="1200">
                        <a:effectLst/>
                      </a:endParaRPr>
                    </a:p>
                    <a:p>
                      <a:pPr algn="ctr">
                        <a:spcAft>
                          <a:spcPts val="0"/>
                        </a:spcAft>
                      </a:pPr>
                      <a:r>
                        <a:rPr lang="fr-FR" sz="1200">
                          <a:effectLst/>
                        </a:rPr>
                        <a:t>Pasitenkinimas</a:t>
                      </a:r>
                      <a:endParaRPr lang="en-US" sz="1200">
                        <a:effectLst/>
                      </a:endParaRPr>
                    </a:p>
                    <a:p>
                      <a:pPr algn="ctr">
                        <a:spcAft>
                          <a:spcPts val="0"/>
                        </a:spcAft>
                      </a:pPr>
                      <a:r>
                        <a:rPr lang="fr-FR" sz="1200">
                          <a:effectLst/>
                        </a:rPr>
                        <a:t> </a:t>
                      </a:r>
                      <a:endParaRPr lang="en-US" sz="1200">
                        <a:effectLst/>
                      </a:endParaRPr>
                    </a:p>
                    <a:p>
                      <a:pPr algn="ctr">
                        <a:spcAft>
                          <a:spcPts val="0"/>
                        </a:spcAft>
                      </a:pPr>
                      <a:r>
                        <a:rPr lang="fr-FR"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extLst>
                  <a:ext uri="{0D108BD9-81ED-4DB2-BD59-A6C34878D82A}">
                    <a16:rowId xmlns:a16="http://schemas.microsoft.com/office/drawing/2014/main" val="3564342249"/>
                  </a:ext>
                </a:extLst>
              </a:tr>
              <a:tr h="178722">
                <a:tc rowSpan="3">
                  <a:txBody>
                    <a:bodyPr/>
                    <a:lstStyle/>
                    <a:p>
                      <a:pPr algn="ctr">
                        <a:spcAft>
                          <a:spcPts val="0"/>
                        </a:spcAft>
                      </a:pPr>
                      <a:r>
                        <a:rPr lang="lt-LT" sz="1200">
                          <a:effectLst/>
                        </a:rPr>
                        <a:t>Mokinys</a:t>
                      </a:r>
                      <a:endParaRPr lang="en-US" sz="1200">
                        <a:effectLst/>
                      </a:endParaRPr>
                    </a:p>
                    <a:p>
                      <a:pPr algn="ctr">
                        <a:spcAft>
                          <a:spcPts val="0"/>
                        </a:spcAft>
                      </a:pPr>
                      <a:r>
                        <a:rPr lang="lt-LT"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gridSpan="2">
                  <a:txBody>
                    <a:bodyPr/>
                    <a:lstStyle/>
                    <a:p>
                      <a:pPr algn="ctr">
                        <a:spcAft>
                          <a:spcPts val="0"/>
                        </a:spcAft>
                      </a:pPr>
                      <a:r>
                        <a:rPr lang="en-US" sz="1200" dirty="0" err="1">
                          <a:effectLst/>
                        </a:rPr>
                        <a:t>Vengia</a:t>
                      </a:r>
                      <a:r>
                        <a:rPr lang="en-US" sz="1200" dirty="0">
                          <a:effectLst/>
                        </a:rPr>
                        <a:t> </a:t>
                      </a:r>
                      <a:r>
                        <a:rPr lang="en-US" sz="1200" dirty="0" err="1">
                          <a:effectLst/>
                        </a:rPr>
                        <a:t>įsitraukti</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gridSpan="4">
                  <a:txBody>
                    <a:bodyPr/>
                    <a:lstStyle/>
                    <a:p>
                      <a:pPr algn="ctr">
                        <a:spcAft>
                          <a:spcPts val="0"/>
                        </a:spcAft>
                      </a:pPr>
                      <a:r>
                        <a:rPr lang="fr-FR" sz="1200">
                          <a:effectLst/>
                        </a:rPr>
                        <a:t>Užsiima mokyklos veikla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hMerge="1">
                  <a:txBody>
                    <a:bodyPr/>
                    <a:lstStyle/>
                    <a:p>
                      <a:endParaRPr lang="en-US"/>
                    </a:p>
                  </a:txBody>
                  <a:tcPr/>
                </a:tc>
                <a:tc hMerge="1">
                  <a:txBody>
                    <a:bodyPr/>
                    <a:lstStyle/>
                    <a:p>
                      <a:endParaRPr lang="en-US"/>
                    </a:p>
                  </a:txBody>
                  <a:tcPr/>
                </a:tc>
                <a:tc rowSpan="3">
                  <a:txBody>
                    <a:bodyPr/>
                    <a:lstStyle/>
                    <a:p>
                      <a:pPr algn="ctr">
                        <a:spcAft>
                          <a:spcPts val="0"/>
                        </a:spcAft>
                      </a:pPr>
                      <a:r>
                        <a:rPr lang="fr-FR" sz="1200" dirty="0" err="1">
                          <a:effectLst/>
                        </a:rPr>
                        <a:t>Veikia</a:t>
                      </a:r>
                      <a:r>
                        <a:rPr lang="fr-FR" sz="1200" dirty="0">
                          <a:effectLst/>
                        </a:rPr>
                        <a:t> </a:t>
                      </a:r>
                      <a:r>
                        <a:rPr lang="fr-FR" sz="1200" dirty="0" err="1">
                          <a:effectLst/>
                        </a:rPr>
                        <a:t>iš</a:t>
                      </a:r>
                      <a:r>
                        <a:rPr lang="fr-FR" sz="1200" dirty="0">
                          <a:effectLst/>
                        </a:rPr>
                        <a:t> </a:t>
                      </a:r>
                      <a:r>
                        <a:rPr lang="fr-FR" sz="1200" dirty="0" err="1">
                          <a:effectLst/>
                        </a:rPr>
                        <a:t>malonumo</a:t>
                      </a:r>
                      <a:r>
                        <a:rPr lang="fr-FR" sz="1200" dirty="0">
                          <a:effectLst/>
                        </a:rPr>
                        <a:t>, </a:t>
                      </a:r>
                      <a:r>
                        <a:rPr lang="fr-FR" sz="1200" dirty="0" err="1">
                          <a:effectLst/>
                        </a:rPr>
                        <a:t>noro</a:t>
                      </a:r>
                      <a:r>
                        <a:rPr lang="fr-FR" sz="1200" dirty="0">
                          <a:effectLst/>
                        </a:rPr>
                        <a:t> </a:t>
                      </a:r>
                      <a:r>
                        <a:rPr lang="fr-FR" sz="1200" dirty="0" err="1">
                          <a:effectLst/>
                        </a:rPr>
                        <a:t>mokytis</a:t>
                      </a:r>
                      <a:r>
                        <a:rPr lang="fr-FR" sz="1200" dirty="0">
                          <a:effectLst/>
                        </a:rPr>
                        <a:t>, </a:t>
                      </a:r>
                      <a:r>
                        <a:rPr lang="fr-FR" sz="1200" dirty="0" err="1">
                          <a:effectLst/>
                        </a:rPr>
                        <a:t>meistriškumo</a:t>
                      </a:r>
                      <a:r>
                        <a:rPr lang="fr-FR" sz="1200" dirty="0">
                          <a:effectLst/>
                        </a:rPr>
                        <a:t> </a:t>
                      </a:r>
                      <a:r>
                        <a:rPr lang="fr-FR" sz="1200" dirty="0" err="1">
                          <a:effectLst/>
                        </a:rPr>
                        <a:t>jausmo</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extLst>
                  <a:ext uri="{0D108BD9-81ED-4DB2-BD59-A6C34878D82A}">
                    <a16:rowId xmlns:a16="http://schemas.microsoft.com/office/drawing/2014/main" val="1118702719"/>
                  </a:ext>
                </a:extLst>
              </a:tr>
              <a:tr h="357444">
                <a:tc vMerge="1">
                  <a:txBody>
                    <a:bodyPr/>
                    <a:lstStyle/>
                    <a:p>
                      <a:endParaRPr lang="en-US"/>
                    </a:p>
                  </a:txBody>
                  <a:tcPr/>
                </a:tc>
                <a:tc rowSpan="2" gridSpan="2">
                  <a:txBody>
                    <a:bodyPr/>
                    <a:lstStyle/>
                    <a:p>
                      <a:pPr algn="ctr">
                        <a:spcAft>
                          <a:spcPts val="0"/>
                        </a:spcAft>
                      </a:pPr>
                      <a:r>
                        <a:rPr lang="fr-FR"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rowSpan="2" hMerge="1">
                  <a:txBody>
                    <a:bodyPr/>
                    <a:lstStyle/>
                    <a:p>
                      <a:endParaRPr lang="en-US"/>
                    </a:p>
                  </a:txBody>
                  <a:tcPr/>
                </a:tc>
                <a:tc rowSpan="2">
                  <a:txBody>
                    <a:bodyPr/>
                    <a:lstStyle/>
                    <a:p>
                      <a:pPr>
                        <a:spcAft>
                          <a:spcPts val="0"/>
                        </a:spcAft>
                      </a:pPr>
                      <a:r>
                        <a:rPr lang="en-US" sz="1200">
                          <a:effectLst/>
                        </a:rPr>
                        <a:t>bijodamas bausmės ar už atlygį</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rowSpan="2">
                  <a:txBody>
                    <a:bodyPr/>
                    <a:lstStyle/>
                    <a:p>
                      <a:pPr algn="ctr">
                        <a:spcAft>
                          <a:spcPts val="0"/>
                        </a:spcAft>
                      </a:pPr>
                      <a:r>
                        <a:rPr lang="en-US" sz="1200">
                          <a:effectLst/>
                        </a:rPr>
                        <a:t>iš kaltės jausmo</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gridSpan="2">
                  <a:txBody>
                    <a:bodyPr/>
                    <a:lstStyle/>
                    <a:p>
                      <a:pPr algn="ctr">
                        <a:spcAft>
                          <a:spcPts val="0"/>
                        </a:spcAft>
                      </a:pPr>
                      <a:r>
                        <a:rPr lang="pl-PL" sz="1200">
                          <a:effectLst/>
                        </a:rPr>
                        <a:t>Laikosi to, ką siūlo mokytojas, nes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3070998728"/>
                  </a:ext>
                </a:extLst>
              </a:tr>
              <a:tr h="536167">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spcAft>
                          <a:spcPts val="0"/>
                        </a:spcAft>
                      </a:pPr>
                      <a:r>
                        <a:rPr lang="pl-PL" sz="1200" dirty="0">
                          <a:effectLst/>
                        </a:rPr>
                        <a:t>tai </a:t>
                      </a:r>
                      <a:r>
                        <a:rPr lang="pl-PL" sz="1200" dirty="0" err="1">
                          <a:effectLst/>
                        </a:rPr>
                        <a:t>padeda</a:t>
                      </a:r>
                      <a:r>
                        <a:rPr lang="pl-PL" sz="1200" dirty="0">
                          <a:effectLst/>
                        </a:rPr>
                        <a:t> </a:t>
                      </a:r>
                      <a:r>
                        <a:rPr lang="pl-PL" sz="1200" dirty="0" err="1">
                          <a:effectLst/>
                        </a:rPr>
                        <a:t>siekti</a:t>
                      </a:r>
                      <a:r>
                        <a:rPr lang="pl-PL" sz="1200" dirty="0">
                          <a:effectLst/>
                        </a:rPr>
                        <a:t> </a:t>
                      </a:r>
                      <a:r>
                        <a:rPr lang="pl-PL" sz="1200" dirty="0" err="1">
                          <a:effectLst/>
                        </a:rPr>
                        <a:t>tikslų</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a:txBody>
                    <a:bodyPr/>
                    <a:lstStyle/>
                    <a:p>
                      <a:pPr algn="ctr">
                        <a:spcAft>
                          <a:spcPts val="0"/>
                        </a:spcAft>
                      </a:pPr>
                      <a:r>
                        <a:rPr lang="pl-PL" sz="1200" dirty="0">
                          <a:effectLst/>
                        </a:rPr>
                        <a:t>tai </a:t>
                      </a:r>
                      <a:r>
                        <a:rPr lang="pl-PL" sz="1200" dirty="0" err="1">
                          <a:effectLst/>
                        </a:rPr>
                        <a:t>atitinka</a:t>
                      </a:r>
                      <a:r>
                        <a:rPr lang="pl-PL" sz="1200" dirty="0">
                          <a:effectLst/>
                        </a:rPr>
                        <a:t> </a:t>
                      </a:r>
                      <a:r>
                        <a:rPr lang="pl-PL" sz="1200" dirty="0" err="1">
                          <a:effectLst/>
                        </a:rPr>
                        <a:t>jo</a:t>
                      </a:r>
                      <a:r>
                        <a:rPr lang="pl-PL" sz="1200" dirty="0">
                          <a:effectLst/>
                        </a:rPr>
                        <a:t> </a:t>
                      </a:r>
                      <a:r>
                        <a:rPr lang="pl-PL" sz="1200" dirty="0" err="1">
                          <a:effectLst/>
                        </a:rPr>
                        <a:t>vertybes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021" marR="67021" marT="0" marB="0"/>
                </a:tc>
                <a:tc vMerge="1">
                  <a:txBody>
                    <a:bodyPr/>
                    <a:lstStyle/>
                    <a:p>
                      <a:endParaRPr lang="en-US"/>
                    </a:p>
                  </a:txBody>
                  <a:tcPr/>
                </a:tc>
                <a:extLst>
                  <a:ext uri="{0D108BD9-81ED-4DB2-BD59-A6C34878D82A}">
                    <a16:rowId xmlns:a16="http://schemas.microsoft.com/office/drawing/2014/main" val="2356716207"/>
                  </a:ext>
                </a:extLst>
              </a:tr>
            </a:tbl>
          </a:graphicData>
        </a:graphic>
      </p:graphicFrame>
    </p:spTree>
    <p:extLst>
      <p:ext uri="{BB962C8B-B14F-4D97-AF65-F5344CB8AC3E}">
        <p14:creationId xmlns:p14="http://schemas.microsoft.com/office/powerpoint/2010/main" val="22855868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551AE46103ECC14EA929DE3A5CFD138C" ma:contentTypeVersion="15" ma:contentTypeDescription="Kurkite naują dokumentą." ma:contentTypeScope="" ma:versionID="76f065efd37ddd1c30ae8fa9b1e899da">
  <xsd:schema xmlns:xsd="http://www.w3.org/2001/XMLSchema" xmlns:xs="http://www.w3.org/2001/XMLSchema" xmlns:p="http://schemas.microsoft.com/office/2006/metadata/properties" xmlns:ns2="fbb0baff-aba4-46fb-84d9-17df78f51def" xmlns:ns3="cf74ea3d-5502-48dd-b966-879527edf634" targetNamespace="http://schemas.microsoft.com/office/2006/metadata/properties" ma:root="true" ma:fieldsID="9ab452f868b67d219c88c3471ad25050" ns2:_="" ns3:_="">
    <xsd:import namespace="fbb0baff-aba4-46fb-84d9-17df78f51def"/>
    <xsd:import namespace="cf74ea3d-5502-48dd-b966-879527edf63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b0baff-aba4-46fb-84d9-17df78f51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Vaizdų žymės" ma:readOnly="false" ma:fieldId="{5cf76f15-5ced-4ddc-b409-7134ff3c332f}" ma:taxonomyMulti="true" ma:sspId="bd1d6e2d-d61e-4002-9eb5-e7f8ec1ff8b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f74ea3d-5502-48dd-b966-879527edf634" elementFormDefault="qualified">
    <xsd:import namespace="http://schemas.microsoft.com/office/2006/documentManagement/types"/>
    <xsd:import namespace="http://schemas.microsoft.com/office/infopath/2007/PartnerControls"/>
    <xsd:element name="SharedWithUsers" ma:index="18"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Bendrinta su išsamia informacija" ma:internalName="SharedWithDetails" ma:readOnly="true">
      <xsd:simpleType>
        <xsd:restriction base="dms:Note">
          <xsd:maxLength value="255"/>
        </xsd:restriction>
      </xsd:simpleType>
    </xsd:element>
    <xsd:element name="TaxCatchAll" ma:index="22" nillable="true" ma:displayName="Taxonomy Catch All Column" ma:hidden="true" ma:list="{5f0c52ac-d847-4b75-b619-03ae8a7ad1bd}" ma:internalName="TaxCatchAll" ma:showField="CatchAllData" ma:web="cf74ea3d-5502-48dd-b966-879527edf6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bb0baff-aba4-46fb-84d9-17df78f51def">
      <Terms xmlns="http://schemas.microsoft.com/office/infopath/2007/PartnerControls"/>
    </lcf76f155ced4ddcb4097134ff3c332f>
    <TaxCatchAll xmlns="cf74ea3d-5502-48dd-b966-879527edf634" xsi:nil="true"/>
  </documentManagement>
</p:properties>
</file>

<file path=customXml/itemProps1.xml><?xml version="1.0" encoding="utf-8"?>
<ds:datastoreItem xmlns:ds="http://schemas.openxmlformats.org/officeDocument/2006/customXml" ds:itemID="{12DE70DE-4662-42A0-B949-45FF5B8BC001}"/>
</file>

<file path=customXml/itemProps2.xml><?xml version="1.0" encoding="utf-8"?>
<ds:datastoreItem xmlns:ds="http://schemas.openxmlformats.org/officeDocument/2006/customXml" ds:itemID="{32CFF498-DA3C-4B15-BE5C-410A4C0FDA36}"/>
</file>

<file path=customXml/itemProps3.xml><?xml version="1.0" encoding="utf-8"?>
<ds:datastoreItem xmlns:ds="http://schemas.openxmlformats.org/officeDocument/2006/customXml" ds:itemID="{1E5F3BC8-BF9B-4DCC-83C7-338622822392}"/>
</file>

<file path=docProps/app.xml><?xml version="1.0" encoding="utf-8"?>
<Properties xmlns="http://schemas.openxmlformats.org/officeDocument/2006/extended-properties" xmlns:vt="http://schemas.openxmlformats.org/officeDocument/2006/docPropsVTypes">
  <Template>Frame</Template>
  <TotalTime>85402</TotalTime>
  <Words>1379</Words>
  <Application>Microsoft Macintosh PowerPoint</Application>
  <PresentationFormat>Widescreen</PresentationFormat>
  <Paragraphs>190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Corbel</vt:lpstr>
      <vt:lpstr>Times New Roman</vt:lpstr>
      <vt:lpstr>Wingdings 2</vt:lpstr>
      <vt:lpstr>Frame</vt:lpstr>
      <vt:lpstr>Motyvacija (2)</vt:lpstr>
      <vt:lpstr>PowerPoint Presentation</vt:lpstr>
      <vt:lpstr>Užduotis </vt:lpstr>
      <vt:lpstr>Kas tai yra SRAUTAS (flow)? </vt:lpstr>
      <vt:lpstr>Apsisprendimas (self-determination) </vt:lpstr>
      <vt:lpstr>Amotyvacija</vt:lpstr>
      <vt:lpstr>Išorinė motyvacija</vt:lpstr>
      <vt:lpstr> </vt:lpstr>
      <vt:lpstr>PowerPoint Presentation</vt:lpstr>
      <vt:lpstr>Būtent čia atsiranda srautas (flow)</vt:lpstr>
      <vt:lpstr>Mihály Csíkszentmihályi </vt:lpstr>
      <vt:lpstr>Srautas/tekmė (flow)</vt:lpstr>
      <vt:lpstr>Srauto/tekmės zonų lentelė </vt:lpstr>
      <vt:lpstr>Srautas (flow)</vt:lpstr>
      <vt:lpstr>Srauto/tekmės zonų lentelė (2)</vt:lpstr>
      <vt:lpstr>Srauto (flow) “koridorius”</vt:lpstr>
      <vt:lpstr>Apibendrinimas</vt:lpstr>
      <vt:lpstr>Užduotis</vt:lpstr>
      <vt:lpstr>Literatūra ir šaltiniai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Srauto (flow) pagrindai</dc:title>
  <dc:creator>Microsoft Office User</dc:creator>
  <cp:lastModifiedBy>Microsoft Office User</cp:lastModifiedBy>
  <cp:revision>29</cp:revision>
  <dcterms:created xsi:type="dcterms:W3CDTF">2022-11-09T11:41:28Z</dcterms:created>
  <dcterms:modified xsi:type="dcterms:W3CDTF">2023-06-13T19:53:56Z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0x010100551AE46103ECC14EA929DE3A5CFD138C</vt:lpwstr>
  </property>
</Properties>
</file>